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7"/>
  </p:notesMasterIdLst>
  <p:handoutMasterIdLst>
    <p:handoutMasterId r:id="rId158"/>
  </p:handoutMasterIdLst>
  <p:sldIdLst>
    <p:sldId id="256" r:id="rId2"/>
    <p:sldId id="473" r:id="rId3"/>
    <p:sldId id="459" r:id="rId4"/>
    <p:sldId id="542" r:id="rId5"/>
    <p:sldId id="554" r:id="rId6"/>
    <p:sldId id="547" r:id="rId7"/>
    <p:sldId id="488" r:id="rId8"/>
    <p:sldId id="546" r:id="rId9"/>
    <p:sldId id="491" r:id="rId10"/>
    <p:sldId id="270" r:id="rId11"/>
    <p:sldId id="556" r:id="rId12"/>
    <p:sldId id="557" r:id="rId13"/>
    <p:sldId id="525" r:id="rId14"/>
    <p:sldId id="416" r:id="rId15"/>
    <p:sldId id="562" r:id="rId16"/>
    <p:sldId id="565" r:id="rId17"/>
    <p:sldId id="279" r:id="rId18"/>
    <p:sldId id="567" r:id="rId19"/>
    <p:sldId id="563" r:id="rId20"/>
    <p:sldId id="569" r:id="rId21"/>
    <p:sldId id="573" r:id="rId22"/>
    <p:sldId id="493" r:id="rId23"/>
    <p:sldId id="444" r:id="rId24"/>
    <p:sldId id="494" r:id="rId25"/>
    <p:sldId id="495" r:id="rId26"/>
    <p:sldId id="351" r:id="rId27"/>
    <p:sldId id="352" r:id="rId28"/>
    <p:sldId id="434" r:id="rId29"/>
    <p:sldId id="360" r:id="rId30"/>
    <p:sldId id="358" r:id="rId31"/>
    <p:sldId id="289" r:id="rId32"/>
    <p:sldId id="291" r:id="rId33"/>
    <p:sldId id="292" r:id="rId34"/>
    <p:sldId id="293" r:id="rId35"/>
    <p:sldId id="574" r:id="rId36"/>
    <p:sldId id="298" r:id="rId37"/>
    <p:sldId id="301" r:id="rId38"/>
    <p:sldId id="303" r:id="rId39"/>
    <p:sldId id="305" r:id="rId40"/>
    <p:sldId id="306" r:id="rId41"/>
    <p:sldId id="308" r:id="rId42"/>
    <p:sldId id="309" r:id="rId43"/>
    <p:sldId id="310" r:id="rId44"/>
    <p:sldId id="311" r:id="rId45"/>
    <p:sldId id="520" r:id="rId46"/>
    <p:sldId id="575" r:id="rId47"/>
    <p:sldId id="312" r:id="rId48"/>
    <p:sldId id="314" r:id="rId49"/>
    <p:sldId id="315" r:id="rId50"/>
    <p:sldId id="576" r:id="rId51"/>
    <p:sldId id="577" r:id="rId52"/>
    <p:sldId id="502" r:id="rId53"/>
    <p:sldId id="321" r:id="rId54"/>
    <p:sldId id="325" r:id="rId55"/>
    <p:sldId id="327" r:id="rId56"/>
    <p:sldId id="330" r:id="rId57"/>
    <p:sldId id="578" r:id="rId58"/>
    <p:sldId id="545" r:id="rId59"/>
    <p:sldId id="332" r:id="rId60"/>
    <p:sldId id="466" r:id="rId61"/>
    <p:sldId id="335" r:id="rId62"/>
    <p:sldId id="337" r:id="rId63"/>
    <p:sldId id="338" r:id="rId64"/>
    <p:sldId id="340" r:id="rId65"/>
    <p:sldId id="342" r:id="rId66"/>
    <p:sldId id="343" r:id="rId67"/>
    <p:sldId id="345" r:id="rId68"/>
    <p:sldId id="505" r:id="rId69"/>
    <p:sldId id="526" r:id="rId70"/>
    <p:sldId id="428" r:id="rId71"/>
    <p:sldId id="580" r:id="rId72"/>
    <p:sldId id="581" r:id="rId73"/>
    <p:sldId id="583" r:id="rId74"/>
    <p:sldId id="585" r:id="rId75"/>
    <p:sldId id="510" r:id="rId76"/>
    <p:sldId id="506" r:id="rId77"/>
    <p:sldId id="507" r:id="rId78"/>
    <p:sldId id="528" r:id="rId79"/>
    <p:sldId id="590" r:id="rId80"/>
    <p:sldId id="589" r:id="rId81"/>
    <p:sldId id="508" r:id="rId82"/>
    <p:sldId id="519" r:id="rId83"/>
    <p:sldId id="369" r:id="rId84"/>
    <p:sldId id="370" r:id="rId85"/>
    <p:sldId id="373" r:id="rId86"/>
    <p:sldId id="374" r:id="rId87"/>
    <p:sldId id="376" r:id="rId88"/>
    <p:sldId id="378" r:id="rId89"/>
    <p:sldId id="604" r:id="rId90"/>
    <p:sldId id="595" r:id="rId91"/>
    <p:sldId id="383" r:id="rId92"/>
    <p:sldId id="390" r:id="rId93"/>
    <p:sldId id="402" r:id="rId94"/>
    <p:sldId id="429" r:id="rId95"/>
    <p:sldId id="411" r:id="rId96"/>
    <p:sldId id="437" r:id="rId97"/>
    <p:sldId id="605" r:id="rId98"/>
    <p:sldId id="608" r:id="rId99"/>
    <p:sldId id="538" r:id="rId100"/>
    <p:sldId id="475" r:id="rId101"/>
    <p:sldId id="476" r:id="rId102"/>
    <p:sldId id="477" r:id="rId103"/>
    <p:sldId id="478" r:id="rId104"/>
    <p:sldId id="479" r:id="rId105"/>
    <p:sldId id="512" r:id="rId106"/>
    <p:sldId id="480" r:id="rId107"/>
    <p:sldId id="598" r:id="rId108"/>
    <p:sldId id="603" r:id="rId109"/>
    <p:sldId id="602" r:id="rId110"/>
    <p:sldId id="601" r:id="rId111"/>
    <p:sldId id="599" r:id="rId112"/>
    <p:sldId id="481" r:id="rId113"/>
    <p:sldId id="482" r:id="rId114"/>
    <p:sldId id="483" r:id="rId115"/>
    <p:sldId id="484" r:id="rId116"/>
    <p:sldId id="485" r:id="rId117"/>
    <p:sldId id="496" r:id="rId118"/>
    <p:sldId id="514" r:id="rId119"/>
    <p:sldId id="501" r:id="rId120"/>
    <p:sldId id="524" r:id="rId121"/>
    <p:sldId id="529" r:id="rId122"/>
    <p:sldId id="530" r:id="rId123"/>
    <p:sldId id="531" r:id="rId124"/>
    <p:sldId id="536" r:id="rId125"/>
    <p:sldId id="537" r:id="rId126"/>
    <p:sldId id="596" r:id="rId127"/>
    <p:sldId id="600" r:id="rId128"/>
    <p:sldId id="597" r:id="rId129"/>
    <p:sldId id="593" r:id="rId130"/>
    <p:sldId id="594" r:id="rId131"/>
    <p:sldId id="543" r:id="rId132"/>
    <p:sldId id="532" r:id="rId133"/>
    <p:sldId id="533" r:id="rId134"/>
    <p:sldId id="534" r:id="rId135"/>
    <p:sldId id="544" r:id="rId136"/>
    <p:sldId id="540" r:id="rId137"/>
    <p:sldId id="591" r:id="rId138"/>
    <p:sldId id="592" r:id="rId139"/>
    <p:sldId id="549" r:id="rId140"/>
    <p:sldId id="588" r:id="rId141"/>
    <p:sldId id="587" r:id="rId142"/>
    <p:sldId id="586" r:id="rId143"/>
    <p:sldId id="584" r:id="rId144"/>
    <p:sldId id="572" r:id="rId145"/>
    <p:sldId id="571" r:id="rId146"/>
    <p:sldId id="570" r:id="rId147"/>
    <p:sldId id="566" r:id="rId148"/>
    <p:sldId id="564" r:id="rId149"/>
    <p:sldId id="560" r:id="rId150"/>
    <p:sldId id="558" r:id="rId151"/>
    <p:sldId id="555" r:id="rId152"/>
    <p:sldId id="553" r:id="rId153"/>
    <p:sldId id="552" r:id="rId154"/>
    <p:sldId id="551" r:id="rId155"/>
    <p:sldId id="550" r:id="rId156"/>
  </p:sldIdLst>
  <p:sldSz cx="9144000" cy="6858000" type="letter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194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>
      <p:cViewPr varScale="1">
        <p:scale>
          <a:sx n="50" d="100"/>
          <a:sy n="50" d="100"/>
        </p:scale>
        <p:origin x="-2862" y="-102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09F37868-4673-4F73-B8DC-F6970D10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697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7E69F897-2608-4645-8840-B978CA6A0983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r>
              <a:rPr lang="en-US" smtClean="0"/>
              <a:t>Hotmail Email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4A48F50B-EA63-4E9D-B0EF-E0F0E062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47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9413" y="533400"/>
            <a:ext cx="3549650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F50B-EA63-4E9D-B0EF-E0F0E062DAC0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Hotmail Email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3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9413" y="533400"/>
            <a:ext cx="3549650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F50B-EA63-4E9D-B0EF-E0F0E062DAC0}" type="slidenum">
              <a:rPr lang="en-US" smtClean="0"/>
              <a:t>111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Hotmail Email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0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4D3-1DB0-4D84-B0DC-D67D712B6E6F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177-7F8F-4FF0-A625-76E54B9A82FF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A8C3-AB3F-4C3F-A52E-BED8455A83F7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0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87EE-2CB4-4191-84EC-D4C9DDB35E66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B8-27F8-488F-93A8-81B6E7764EE4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4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FA94-5CA3-4A89-9756-0A20E4097278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4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A336-B183-4309-A43C-BE2D9EE09EB5}" type="datetime1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2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28B5-0EA4-4FD5-8C90-AB2245436BB0}" type="datetime1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F2FE-33DE-439A-A049-A9E303187D27}" type="datetime1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0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8F85-FA04-47F2-8222-712610BBFAE5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CB14-8FA6-409B-8846-6477EA7DC4A9}" type="datetime1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4BFDE-571B-4A2B-AF5B-4532D298A90C}" type="datetime1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0C700-1D54-42B5-AA7D-33156A87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live.com/summarypage.aspx?lc=1033&amp;id=64855&amp;mkt=en-us&amp;ru=https://bay173.mail.live.com/mail/options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y173.mail.live.com/mail/pinningpreferences.aspx?n=1031330152" TargetMode="External"/><Relationship Id="rId4" Type="http://schemas.openxmlformats.org/officeDocument/2006/relationships/hyperlink" Target="https://bay173.mail.live.com/mail/Signature.aspx?n=2062014224" TargetMode="Externa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skype.com/garage/2013/01/skype_61_for_windows_desktop_w.html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dottech.org/web/75502/how-to-convert-change-hotmail-email-to-outlook-com" TargetMode="External"/><Relationship Id="rId2" Type="http://schemas.openxmlformats.org/officeDocument/2006/relationships/hyperlink" Target="http://dottech.org/web/75318/microsoft-introduces-outlook-com-a-new-free-email-service-to-challenge-gmail/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.com/" TargetMode="External"/><Relationship Id="rId2" Type="http://schemas.openxmlformats.org/officeDocument/2006/relationships/hyperlink" Target="http://www.outloo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otmail.com/" TargetMode="External"/><Relationship Id="rId4" Type="http://schemas.openxmlformats.org/officeDocument/2006/relationships/hyperlink" Target="http://www.live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cio-midmarket.techtarget.com/definition/format" TargetMode="External"/><Relationship Id="rId2" Type="http://schemas.openxmlformats.org/officeDocument/2006/relationships/hyperlink" Target="http://searchexchange.techtarget.com/definition/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cio-midmarket.techtarget.com/definition/operating-system" TargetMode="External"/><Relationship Id="rId5" Type="http://schemas.openxmlformats.org/officeDocument/2006/relationships/hyperlink" Target="http://searchwinit.techtarget.com/definition/word-processor" TargetMode="External"/><Relationship Id="rId4" Type="http://schemas.openxmlformats.org/officeDocument/2006/relationships/hyperlink" Target="http://whatis.techtarget.com/definition/text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microsoft.com/en-US/hotmail/hotmail-help" TargetMode="External"/><Relationship Id="rId2" Type="http://schemas.openxmlformats.org/officeDocument/2006/relationships/hyperlink" Target="http://www.freeemailtutorials.com/windowsLiveMail/meetWindowsLiveMail/index.htm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bay173.mail.live.com/mail/AccountList.aspx?n=2022186914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524000"/>
          </a:xfrm>
        </p:spPr>
        <p:txBody>
          <a:bodyPr/>
          <a:lstStyle/>
          <a:p>
            <a:r>
              <a:rPr lang="en-US" dirty="0" smtClean="0"/>
              <a:t>OUTLOOK </a:t>
            </a:r>
            <a:r>
              <a:rPr lang="en-US" strike="sngStrike" dirty="0" smtClean="0"/>
              <a:t>Hotmail</a:t>
            </a:r>
            <a:r>
              <a:rPr lang="en-US" dirty="0" smtClean="0"/>
              <a:t> </a:t>
            </a:r>
            <a:r>
              <a:rPr lang="en-US" dirty="0" err="1" smtClean="0"/>
              <a:t>eMail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860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Session 8</a:t>
            </a:r>
            <a:endParaRPr lang="en-US" b="1" dirty="0" smtClean="0"/>
          </a:p>
          <a:p>
            <a:r>
              <a:rPr lang="en-US" b="1" dirty="0" smtClean="0"/>
              <a:t>MAR </a:t>
            </a:r>
            <a:r>
              <a:rPr lang="en-US" b="1" dirty="0" smtClean="0"/>
              <a:t>13-14 7-9 </a:t>
            </a:r>
            <a:r>
              <a:rPr lang="en-US" b="1" dirty="0" smtClean="0"/>
              <a:t>PM, LAB 2</a:t>
            </a:r>
          </a:p>
          <a:p>
            <a:endParaRPr lang="en-US" dirty="0"/>
          </a:p>
          <a:p>
            <a:r>
              <a:rPr lang="en-US" b="1" cap="all" dirty="0" smtClean="0"/>
              <a:t>Instructor: Ben Tarbell</a:t>
            </a:r>
          </a:p>
          <a:p>
            <a:r>
              <a:rPr lang="en-US" b="1" cap="all" dirty="0" smtClean="0"/>
              <a:t>Editor: Monna Tarbell</a:t>
            </a:r>
          </a:p>
          <a:p>
            <a:r>
              <a:rPr lang="en-US" b="1" cap="all" dirty="0" smtClean="0"/>
              <a:t>Monitors: </a:t>
            </a:r>
            <a:r>
              <a:rPr lang="en-US" b="1" cap="all" smtClean="0"/>
              <a:t>BOB </a:t>
            </a:r>
            <a:r>
              <a:rPr lang="en-US" b="1" cap="all" smtClean="0"/>
              <a:t>MCQUEENEY</a:t>
            </a:r>
            <a:endParaRPr lang="en-US" b="1" cap="al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WHAT </a:t>
            </a:r>
            <a:r>
              <a:rPr lang="en-US" b="1" dirty="0">
                <a:ea typeface="Calibri"/>
                <a:cs typeface="Times New Roman"/>
              </a:rPr>
              <a:t>WE WILL COVER</a:t>
            </a:r>
            <a:r>
              <a:rPr lang="en-US" sz="1800" dirty="0">
                <a:ea typeface="Calibri"/>
                <a:cs typeface="Times New Roman"/>
              </a:rPr>
              <a:t/>
            </a:r>
            <a:br>
              <a:rPr lang="en-US" sz="18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LOGGING IN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READING EMAILS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WRITE, </a:t>
            </a:r>
            <a:r>
              <a:rPr lang="en-US" dirty="0">
                <a:ea typeface="Calibri"/>
                <a:cs typeface="Times New Roman"/>
              </a:rPr>
              <a:t>SEND &amp; REPLY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FOLDERS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SPAM &amp; JUNK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CONTACTS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SETTINGS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MISC</a:t>
            </a:r>
            <a:endParaRPr lang="en-US" sz="1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OUTLOOK EMAIL VERSION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447800"/>
            <a:ext cx="80263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REASONS TO USE OUTLOOK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00202"/>
            <a:ext cx="40386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1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THE </a:t>
            </a:r>
            <a:r>
              <a:rPr lang="en-US" b="1" dirty="0">
                <a:ea typeface="Calibri"/>
                <a:cs typeface="Times New Roman"/>
              </a:rPr>
              <a:t>CLASSIC VERSION OF HOTMAIL</a:t>
            </a:r>
            <a:endParaRPr lang="en-US" sz="2000" dirty="0">
              <a:ea typeface="Calibri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1"/>
            <a:ext cx="8128000" cy="43147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HOTMAIL VS OUTLOOK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SWITCH BETWEEN HOTMAIL AND OUTLOOK ANYTIME</a:t>
            </a:r>
          </a:p>
          <a:p>
            <a:r>
              <a:rPr lang="en-US" dirty="0" smtClean="0"/>
              <a:t>DISPLAY OPTIONS ARE DIFFERENT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 UP FOR NEW HOTMAIL ACCOUNT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10282"/>
            <a:ext cx="4038600" cy="330540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15918"/>
            <a:ext cx="4038600" cy="30941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1"/>
            <a:ext cx="8023048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9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HELP TO SET UP NEW ACCOUNT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1" y="1621632"/>
            <a:ext cx="79121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0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SAVE YOUR BOOKMARKS TO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81200"/>
            <a:ext cx="7166611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05" y="4114800"/>
            <a:ext cx="4876800" cy="92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HELP TOPICS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ACCOUNT TEMPORARILY BLOCKED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HACKED ACCOUNT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FORGOTTEN PASSWORD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OTHER PROBLEMS SIGNING 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RESTORE DELETED EMAIL MESSAGES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ACTIVE VIEWS IN HOTMAIL INBOX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SEND AND RECEIVE EMAIL FROM OTHER EMAIL ACCOUNTS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SHARE PHOTOS AND FILES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ORGANIZE YOUR INBOX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OPTIMIZE INTERNET EXPLORER FOR HOTMAIL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ARROW BY VIEW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6" y="1295400"/>
            <a:ext cx="2828666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OCCASIONAL LOG IN PROBLEMS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09800"/>
            <a:ext cx="7543800" cy="2743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WE </a:t>
            </a:r>
            <a:r>
              <a:rPr lang="en-US" b="1" dirty="0">
                <a:ea typeface="Calibri"/>
                <a:cs typeface="Times New Roman"/>
              </a:rPr>
              <a:t>WILL POINT OUT A FEW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2A2A2A"/>
                </a:solidFill>
                <a:latin typeface="Segoe UI"/>
                <a:ea typeface="Calibri"/>
                <a:cs typeface="Times New Roman"/>
                <a:hlinkClick r:id="rId3"/>
              </a:rPr>
              <a:t> </a:t>
            </a:r>
            <a:r>
              <a:rPr lang="en-US" sz="3600" dirty="0" smtClean="0">
                <a:solidFill>
                  <a:srgbClr val="2A2A2A"/>
                </a:solidFill>
                <a:effectLst/>
                <a:latin typeface="Segoe UI"/>
                <a:ea typeface="Calibri"/>
                <a:cs typeface="Times New Roman"/>
                <a:hlinkClick r:id="rId3"/>
              </a:rPr>
              <a:t>Account details (password, aliases, time zone)</a:t>
            </a:r>
            <a:r>
              <a:rPr lang="en-US" dirty="0">
                <a:ea typeface="Calibri"/>
                <a:cs typeface="Times New Roman"/>
              </a:rPr>
              <a:t>- </a:t>
            </a:r>
            <a:r>
              <a:rPr lang="en-US" sz="3000" dirty="0" smtClean="0">
                <a:ea typeface="Calibri"/>
                <a:cs typeface="Times New Roman"/>
              </a:rPr>
              <a:t>NOTICE IT MADE YOU LOG IN AGAIN FOR SECURITY. YOU CAN </a:t>
            </a:r>
            <a:r>
              <a:rPr lang="en-US" sz="3000" dirty="0">
                <a:ea typeface="Calibri"/>
                <a:cs typeface="Times New Roman"/>
              </a:rPr>
              <a:t>CHANGE YOUR PASSWORD HERE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u="sng" dirty="0" smtClean="0">
                <a:solidFill>
                  <a:srgbClr val="2A2A2A"/>
                </a:solidFill>
                <a:effectLst/>
                <a:latin typeface="Segoe UI"/>
                <a:ea typeface="Calibri"/>
                <a:cs typeface="Times New Roman"/>
                <a:hlinkClick r:id="rId4"/>
              </a:rPr>
              <a:t>Message font and signature</a:t>
            </a:r>
            <a:r>
              <a:rPr lang="en-US" dirty="0">
                <a:ea typeface="Calibri"/>
                <a:cs typeface="Times New Roman"/>
              </a:rPr>
              <a:t>- </a:t>
            </a:r>
            <a:r>
              <a:rPr lang="en-US" sz="3000" dirty="0">
                <a:ea typeface="Calibri"/>
                <a:cs typeface="Times New Roman"/>
              </a:rPr>
              <a:t>SET FONT AND ENTER EMAIL SIGNATURE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u="sng" dirty="0" smtClean="0">
                <a:solidFill>
                  <a:srgbClr val="2A2A2A"/>
                </a:solidFill>
                <a:effectLst/>
                <a:latin typeface="Segoe UI"/>
                <a:ea typeface="Calibri"/>
                <a:cs typeface="Times New Roman"/>
                <a:hlinkClick r:id="rId5"/>
              </a:rPr>
              <a:t>Flagging</a:t>
            </a:r>
            <a:r>
              <a:rPr lang="en-US" dirty="0">
                <a:ea typeface="Calibri"/>
                <a:cs typeface="Times New Roman"/>
              </a:rPr>
              <a:t>-</a:t>
            </a:r>
            <a:r>
              <a:rPr lang="en-US" sz="3000" dirty="0">
                <a:ea typeface="Calibri"/>
                <a:cs typeface="Times New Roman"/>
              </a:rPr>
              <a:t>SHOW FLAGGED MESSAGES AT TOP OF EMAIL </a:t>
            </a:r>
            <a:r>
              <a:rPr lang="en-US" sz="3000" dirty="0" smtClean="0">
                <a:ea typeface="Calibri"/>
                <a:cs typeface="Times New Roman"/>
              </a:rPr>
              <a:t>LIST. ALTERNATIVELY YOU CAN HIDE FLAGGED ITEMS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35970"/>
            <a:ext cx="72390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6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850232"/>
            <a:ext cx="7721600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1764507"/>
            <a:ext cx="7658100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3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HOTMAIL WORK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115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01" y="1600200"/>
            <a:ext cx="6999779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 your Hotmail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116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" y="1600202"/>
            <a:ext cx="71151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1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 OUTLOOK YOU CAN </a:t>
            </a:r>
            <a:r>
              <a:rPr lang="en-US" b="1" dirty="0" smtClean="0">
                <a:solidFill>
                  <a:srgbClr val="FF0000"/>
                </a:solidFill>
              </a:rPr>
              <a:t>ARRANGE BY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117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2428875"/>
            <a:ext cx="2985289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0015165">
            <a:off x="6053217" y="1964016"/>
            <a:ext cx="1586323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OUTLOOK HAS SKYPE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en-US" dirty="0"/>
          </a:p>
          <a:p>
            <a:r>
              <a:rPr lang="en-US" dirty="0" smtClean="0"/>
              <a:t>Microsoft </a:t>
            </a:r>
            <a:r>
              <a:rPr lang="en-US" dirty="0"/>
              <a:t>has started to integrate its voice and video calling service, Skype, into its Outlook desktop email client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 A Skype 6.1 update</a:t>
            </a:r>
            <a:r>
              <a:rPr lang="en-US" dirty="0"/>
              <a:t> for Windows now includes the ability to call any mobile or landline within Outlook.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Ben’s to do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#1 email welcome to Hotmail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a picture on desktop for them to 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them a many times forwarded email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them email with link to website for email help/tips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34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191000" y="1524000"/>
            <a:ext cx="762000" cy="533400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81200" y="3352800"/>
            <a:ext cx="2743200" cy="1524000"/>
          </a:xfrm>
          <a:prstGeom prst="roundRect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57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HANDLING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RIGHT OF READING PANE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RIGHT CLICK ON GHOST FLAG FOR DROP DOWN MENU OF OPTIONS TO HANDLE THIS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00300"/>
            <a:ext cx="3390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OUTLOOK.COM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tooltip="Outlook.com is a new free web e-mail service"/>
              </a:rPr>
              <a:t>Outlook.com is a new free web e-mail service</a:t>
            </a:r>
            <a:r>
              <a:rPr lang="en-US" dirty="0"/>
              <a:t> by Microsoft intended to replace Hotmail. Using Outlook.com can be done by creating a new Outlook.com account or </a:t>
            </a:r>
            <a:r>
              <a:rPr lang="en-US" dirty="0">
                <a:hlinkClick r:id="rId3" tooltip="upgrading your existing Hotmail account to Outlook.com"/>
              </a:rPr>
              <a:t>upgrading your existing Hotmail account to Outlook.com</a:t>
            </a:r>
            <a:r>
              <a:rPr lang="en-US" dirty="0"/>
              <a:t>. If you have used Outlook.com and decided you want to go back to Hotmail, that can be done easily.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Also, downgrading from Outlook.com to Hotmail does not result in loss of data. All your e-mails, contacts, folders, etc. are converted with you. The only thing that changes when going from Outlook.com to Hotmail is the user interface; you get the old Hotmail inbox and features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HOTMAIL/OUTLOOK THERE IS A GO-TO SETTING THAT WILL ALLOW YOU TO PICK A DATE ON THE CALENDAR AND SEE ALL THE EMAILS FOR THAT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BEFORE DIVING INTO HOTMAIL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Hotmail, or "MSN Hotmail"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 </a:t>
            </a:r>
            <a:endParaRPr lang="en-US" sz="2800" dirty="0" smtClean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Windows Live Hotmail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 </a:t>
            </a:r>
            <a:endParaRPr lang="en-US" sz="2800" dirty="0" smtClean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Windows Live Hotmail Plus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 </a:t>
            </a:r>
            <a:endParaRPr lang="en-US" sz="2800" dirty="0" smtClean="0">
              <a:ea typeface="Calibri"/>
              <a:cs typeface="Times New Roman"/>
            </a:endParaRPr>
          </a:p>
          <a:p>
            <a:endParaRPr lang="en-US" dirty="0" smtClean="0"/>
          </a:p>
          <a:p>
            <a:r>
              <a:rPr lang="en-US" dirty="0" smtClean="0"/>
              <a:t>Note: before the class started, Ben sent each of you an email.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SLIDE ON WINDOWS LIVE HOME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3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sz="4900" b="1" dirty="0" smtClean="0">
                <a:ea typeface="Calibri"/>
                <a:cs typeface="Times New Roman"/>
              </a:rPr>
              <a:t>MISCELLANEOUS </a:t>
            </a:r>
            <a:r>
              <a:rPr lang="en-US" sz="4900" b="1" dirty="0">
                <a:ea typeface="Calibri"/>
                <a:cs typeface="Times New Roman"/>
              </a:rPr>
              <a:t>FEATURES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ea typeface="Calibri"/>
                <a:cs typeface="Times New Roman"/>
              </a:rPr>
              <a:t>CALENDAR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b="1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SHOW FLAGGED </a:t>
            </a:r>
            <a:r>
              <a:rPr lang="en-US" b="1" dirty="0" smtClean="0">
                <a:ea typeface="Calibri"/>
                <a:cs typeface="Times New Roman"/>
              </a:rPr>
              <a:t>MESSAGES (UNDER QUICK VIEWS)</a:t>
            </a:r>
            <a:endParaRPr lang="en-US" sz="1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43052"/>
            <a:ext cx="23622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020148"/>
            <a:ext cx="259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19357135">
            <a:off x="6492541" y="1609260"/>
            <a:ext cx="1909976" cy="3634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9357135">
            <a:off x="6238028" y="4428660"/>
            <a:ext cx="1909976" cy="3634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EMAIL 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128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1676400"/>
            <a:ext cx="63627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133600" y="1948249"/>
            <a:ext cx="7498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572000" y="3579341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638610">
            <a:off x="6437139" y="4429586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852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en-US" b="1" cap="all" dirty="0" smtClean="0"/>
              <a:t>opening </a:t>
            </a:r>
            <a:r>
              <a:rPr lang="en-US" b="1" cap="all" dirty="0"/>
              <a:t>an email from the inbox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single left click on the email line will open an email in the lower (viewing) pane.</a:t>
            </a:r>
          </a:p>
          <a:p>
            <a:r>
              <a:rPr lang="en-US" dirty="0"/>
              <a:t>A double left click on the email line will open an email in the full view.</a:t>
            </a:r>
          </a:p>
          <a:p>
            <a:r>
              <a:rPr lang="en-US" dirty="0"/>
              <a:t>To switch from the lower (viewing) pane to the full view, left click on “full view”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sz="5300" b="1" dirty="0" smtClean="0">
                <a:ea typeface="Calibri"/>
                <a:cs typeface="Times New Roman"/>
              </a:rPr>
              <a:t>CONTACT </a:t>
            </a:r>
            <a:r>
              <a:rPr lang="en-US" sz="5300" b="1" dirty="0">
                <a:ea typeface="Calibri"/>
                <a:cs typeface="Times New Roman"/>
              </a:rPr>
              <a:t>LIST </a:t>
            </a:r>
            <a:r>
              <a:rPr lang="en-US" sz="5300" b="1" dirty="0" smtClean="0">
                <a:ea typeface="Calibri"/>
                <a:cs typeface="Times New Roman"/>
              </a:rPr>
              <a:t>OPTIONS</a:t>
            </a:r>
            <a:br>
              <a:rPr lang="en-US" sz="5300" b="1" dirty="0" smtClean="0">
                <a:ea typeface="Calibri"/>
                <a:cs typeface="Times New Roman"/>
              </a:rPr>
            </a:br>
            <a:r>
              <a:rPr lang="en-US" sz="3600" b="1" dirty="0" smtClean="0">
                <a:ea typeface="Calibri"/>
                <a:cs typeface="Times New Roman"/>
              </a:rPr>
              <a:t>CLICK </a:t>
            </a:r>
            <a:r>
              <a:rPr lang="en-US" sz="3600" b="1" dirty="0" smtClean="0">
                <a:solidFill>
                  <a:srgbClr val="FF0000"/>
                </a:solidFill>
                <a:ea typeface="Calibri"/>
                <a:cs typeface="Times New Roman"/>
              </a:rPr>
              <a:t>GEAR</a:t>
            </a:r>
            <a:r>
              <a:rPr lang="en-US" sz="3600" b="1" dirty="0" smtClean="0">
                <a:ea typeface="Calibri"/>
                <a:cs typeface="Times New Roman"/>
              </a:rPr>
              <a:t> RIGHT TOP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184202"/>
            <a:ext cx="2286000" cy="33575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130</a:t>
            </a:fld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100072" y="2192274"/>
            <a:ext cx="1304544" cy="363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33600" y="3321177"/>
            <a:ext cx="1304544" cy="363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33600" y="4037076"/>
            <a:ext cx="1304544" cy="363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OFFERS TO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2485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61101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Tips 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FILE HOTMAIL EMAILS FASTER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SEARCH: QUICKLY FIND AN EMAIL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FULLVIEW: SHOW CONTENT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MARK AS SAFE (TRUSTED SENDER)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CONVERSATIONS: GROUP TOGETHER EMAILS SENT WITH SAME SUBJECT LINE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Tips -2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REVERSE THE CURRENT EMAIL SORT ORDER IN HOTMAIL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HOW TO HIDE OR REMOVE THE ADS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AUTOMATICALLY MOVE EMAIL TO FOLDERS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DIFFERENT GROUP SORTS AVAILABLE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YOU CAN SHRINK THE FOLDER SCREEN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TIPS -3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OPEN AN EMAIL IN PRINT PREVIEW MODE (LETS YOU READ BEFORE YOU PRINT)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SLIDES OF UNDISCLOSED RECIPIENTS?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85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RECALLING A HOTMAIL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If you're using </a:t>
            </a:r>
            <a:r>
              <a:rPr lang="en-US" b="1" dirty="0"/>
              <a:t>Live Mail 2011</a:t>
            </a:r>
            <a:r>
              <a:rPr lang="en-US" dirty="0"/>
              <a:t>, please follow the steps below: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 Start Live Mail.</a:t>
            </a:r>
            <a:br>
              <a:rPr lang="en-US" dirty="0"/>
            </a:br>
            <a:r>
              <a:rPr lang="en-US" dirty="0"/>
              <a:t>2. Then create a new e-mail message, on the Windows Live Mail toolbar, click </a:t>
            </a:r>
            <a:r>
              <a:rPr lang="en-US" b="1" dirty="0"/>
              <a:t>New.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3. In the message window, click the </a:t>
            </a:r>
            <a:r>
              <a:rPr lang="en-US" b="1" dirty="0"/>
              <a:t>Delivery</a:t>
            </a:r>
            <a:r>
              <a:rPr lang="en-US" dirty="0"/>
              <a:t>, and then check the box </a:t>
            </a:r>
            <a:r>
              <a:rPr lang="en-US" b="1" dirty="0"/>
              <a:t>Read receipt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WHEN </a:t>
            </a:r>
            <a:r>
              <a:rPr lang="en-US" b="1" dirty="0"/>
              <a:t>YOU CLICK THE “TO” BOX THE CONTACT LIST OPENS UP.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03891"/>
            <a:ext cx="8229600" cy="27181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139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855336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0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ONCE IN </a:t>
            </a:r>
            <a:r>
              <a:rPr lang="en-US" sz="4800" b="1" dirty="0" smtClean="0">
                <a:solidFill>
                  <a:srgbClr val="FF0000"/>
                </a:solidFill>
              </a:rPr>
              <a:t>FULL VIEW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</a:t>
            </a:r>
          </a:p>
          <a:p>
            <a:pPr lvl="1"/>
            <a:r>
              <a:rPr lang="en-US" b="1" cap="all" dirty="0" smtClean="0"/>
              <a:t>GO BACK TO MESSAGES (upper right)</a:t>
            </a:r>
          </a:p>
          <a:p>
            <a:pPr lvl="1"/>
            <a:r>
              <a:rPr lang="en-US" b="1" cap="all" dirty="0" smtClean="0"/>
              <a:t>ARROW DOWN TO NEXT MESSAGE (if arrow is solid color and you will stay in Full View)</a:t>
            </a:r>
          </a:p>
          <a:p>
            <a:pPr lvl="1"/>
            <a:r>
              <a:rPr lang="en-US" b="1" cap="all" dirty="0" smtClean="0"/>
              <a:t>ARROW UP TO PREVIOUS MESSAGE (if arrow is solid color </a:t>
            </a:r>
            <a:r>
              <a:rPr lang="en-US" b="1" cap="all" dirty="0"/>
              <a:t>)</a:t>
            </a:r>
            <a:endParaRPr lang="en-US" b="1" cap="all" dirty="0" smtClean="0"/>
          </a:p>
          <a:p>
            <a:pPr lvl="1"/>
            <a:r>
              <a:rPr lang="en-US" b="1" cap="all" dirty="0" smtClean="0"/>
              <a:t>IN EACH CASE YOU will stay in Full View)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EMAIL “CATEGORIES” 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76401"/>
            <a:ext cx="16002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19268710">
            <a:off x="4463373" y="12192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EMAIL “MOVE TO” OPTIONS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141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60864"/>
            <a:ext cx="2590800" cy="310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 rot="18553268">
            <a:off x="4348506" y="1487873"/>
            <a:ext cx="1120337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en-US" sz="40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MARKING AN EMAIL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3" y="1752602"/>
            <a:ext cx="4343399" cy="30440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142</a:t>
            </a:fld>
            <a:endParaRPr lang="en-US"/>
          </a:p>
        </p:txBody>
      </p:sp>
      <p:sp>
        <p:nvSpPr>
          <p:cNvPr id="3" name="Left Arrow 2"/>
          <p:cNvSpPr/>
          <p:nvPr/>
        </p:nvSpPr>
        <p:spPr>
          <a:xfrm rot="19647032">
            <a:off x="3500525" y="1540459"/>
            <a:ext cx="1304544" cy="3634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SWEEP OPTION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311847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0213911">
            <a:off x="3789647" y="13716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AUTOMATIC PROMPTS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2" y="2450306"/>
            <a:ext cx="5958089" cy="226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0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HOTMAIL EMAIL “MOVE TO” OPTIONS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43249"/>
          </a:xfrm>
        </p:spPr>
        <p:txBody>
          <a:bodyPr/>
          <a:lstStyle/>
          <a:p>
            <a:r>
              <a:rPr lang="en-US" dirty="0" smtClean="0"/>
              <a:t>AFTER CLICKING ON EMAIL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145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68" y="3200400"/>
            <a:ext cx="1948020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 rot="18553268">
            <a:off x="3906857" y="2652540"/>
            <a:ext cx="1120337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TOOL </a:t>
            </a:r>
            <a:r>
              <a:rPr lang="en-US" b="1" dirty="0">
                <a:ea typeface="Calibri"/>
                <a:cs typeface="Times New Roman"/>
              </a:rPr>
              <a:t>BAR CONTAINS OPTIONS TO DEAL WITH </a:t>
            </a:r>
            <a:r>
              <a:rPr lang="en-US" b="1" dirty="0" smtClean="0">
                <a:ea typeface="Calibri"/>
                <a:cs typeface="Times New Roman"/>
              </a:rPr>
              <a:t>AN OPEN </a:t>
            </a:r>
            <a:r>
              <a:rPr lang="en-US" b="1" dirty="0">
                <a:ea typeface="Calibri"/>
                <a:cs typeface="Times New Roman"/>
              </a:rPr>
              <a:t>EMAIL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722706"/>
            <a:ext cx="8229600" cy="914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MORE EMAIL HANDLING OPTIONS</a:t>
            </a:r>
            <a:r>
              <a:rPr lang="en-US" b="1" dirty="0">
                <a:ea typeface="Calibri"/>
                <a:cs typeface="Times New Roman"/>
              </a:rPr>
              <a:t/>
            </a:r>
            <a:br>
              <a:rPr lang="en-US" b="1" dirty="0">
                <a:ea typeface="Calibri"/>
                <a:cs typeface="Times New Roman"/>
              </a:rPr>
            </a:br>
            <a:r>
              <a:rPr lang="en-US" b="1" dirty="0">
                <a:ea typeface="Calibri"/>
                <a:cs typeface="Times New Roman"/>
              </a:rPr>
              <a:t>CLICK DOWN ARROW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AFTER REPLY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3271266"/>
            <a:ext cx="2413000" cy="27860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147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473098" y="3581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HOVER YOUR MOUSE OVER THE SHADOW ITEMS ON A MESSAGE </a:t>
            </a:r>
            <a:r>
              <a:rPr lang="en-US" sz="2800" dirty="0">
                <a:ea typeface="Calibri"/>
                <a:cs typeface="Times New Roman"/>
              </a:rPr>
              <a:t/>
            </a:r>
            <a:br>
              <a:rPr lang="en-US" sz="28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2"/>
            <a:ext cx="8229600" cy="3611563"/>
          </a:xfrm>
        </p:spPr>
        <p:txBody>
          <a:bodyPr>
            <a:normAutofit/>
          </a:bodyPr>
          <a:lstStyle/>
          <a:p>
            <a:r>
              <a:rPr lang="en-US" sz="20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[The envelope]= Mark as Read/Unread (can mark without opening it)</a:t>
            </a:r>
          </a:p>
          <a:p>
            <a:endParaRPr lang="en-US" b="1" cap="all" dirty="0" smtClean="0">
              <a:solidFill>
                <a:srgbClr val="000000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The “X”: Delete this message -Can delete without opening it)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cap="all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The “flag”: Keep this message at the top of your inbox </a:t>
            </a:r>
            <a:r>
              <a:rPr lang="en-US" sz="2000" b="1" cap="all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so you can keep track of it and act on it later</a:t>
            </a:r>
            <a:r>
              <a:rPr lang="en-US" sz="2000" b="1" cap="all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) (Flagged emails can be hidden)</a:t>
            </a:r>
            <a:endParaRPr lang="en-US" sz="2000" b="1" cap="all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sz="3600" b="1" dirty="0" smtClean="0">
                <a:ea typeface="Calibri"/>
                <a:cs typeface="Times New Roman"/>
              </a:rPr>
              <a:t>OPEN EMAIL ACTION BUTTONS SHOWN IN PREVIEW PANE RIGHT HAND SIDE UNDER TIME OR DATE</a:t>
            </a:r>
            <a:endParaRPr lang="en-US" sz="73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1" y="2914650"/>
            <a:ext cx="2486025" cy="20510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877056"/>
          </a:xfrm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b="1" dirty="0" smtClean="0"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a typeface="Calibri"/>
                <a:cs typeface="Times New Roman"/>
              </a:rPr>
              <a:t>HOVER </a:t>
            </a:r>
            <a:r>
              <a:rPr lang="en-US" sz="2000" dirty="0">
                <a:ea typeface="Calibri"/>
                <a:cs typeface="Times New Roman"/>
              </a:rPr>
              <a:t>MOUSE OVER FLAG </a:t>
            </a:r>
            <a:r>
              <a:rPr lang="en-US" sz="2000" dirty="0" smtClean="0">
                <a:ea typeface="Calibri"/>
                <a:cs typeface="Times New Roman"/>
              </a:rPr>
              <a:t>TO ACTIVATE GHOST IMAGES</a:t>
            </a:r>
          </a:p>
          <a:p>
            <a:r>
              <a:rPr lang="en-US" sz="1800" dirty="0" smtClean="0"/>
              <a:t>HOVER MOUSE TO SEE WHAT EACH GHOST IMAGE DOES</a:t>
            </a:r>
          </a:p>
          <a:p>
            <a:r>
              <a:rPr lang="en-US" sz="1800" dirty="0" smtClean="0"/>
              <a:t>ENVELOPE WILL MARK UNREAD</a:t>
            </a:r>
          </a:p>
          <a:p>
            <a:r>
              <a:rPr lang="en-US" sz="1800" dirty="0" smtClean="0"/>
              <a:t>“X’ WILL DELETE</a:t>
            </a:r>
          </a:p>
          <a:p>
            <a:r>
              <a:rPr lang="en-US" sz="1800" dirty="0" smtClean="0"/>
              <a:t>CLICK FLAG TO ACTIVATE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149</a:t>
            </a:fld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429000" y="3886200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PANE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34924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76400" y="2057400"/>
            <a:ext cx="5349240" cy="3566160"/>
          </a:xfrm>
          <a:prstGeom prst="roundRect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273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PANE OPTIONS SETTINGS (upper right hand corner of screen under your name)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286000"/>
            <a:ext cx="5620220" cy="3200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USING THE INBOX FEATURES BAR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151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1600200"/>
            <a:ext cx="76707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TODAY’S </a:t>
            </a:r>
            <a:r>
              <a:rPr lang="en-US" b="1" dirty="0">
                <a:ea typeface="Calibri"/>
                <a:cs typeface="Times New Roman"/>
              </a:rPr>
              <a:t>VERSION OF HOTMAIL.COM</a:t>
            </a:r>
            <a:r>
              <a:rPr lang="en-US" sz="1800" dirty="0">
                <a:ea typeface="Calibri"/>
                <a:cs typeface="Times New Roman"/>
              </a:rPr>
              <a:t/>
            </a:r>
            <a:br>
              <a:rPr lang="en-US" sz="1800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8229600" cy="27883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152</a:t>
            </a:fld>
            <a:endParaRPr lang="en-US"/>
          </a:p>
        </p:txBody>
      </p:sp>
      <p:sp>
        <p:nvSpPr>
          <p:cNvPr id="3" name="Left Arrow 2"/>
          <p:cNvSpPr/>
          <p:nvPr/>
        </p:nvSpPr>
        <p:spPr>
          <a:xfrm rot="19831633">
            <a:off x="1105423" y="219608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9831633">
            <a:off x="4143227" y="306128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5400000">
            <a:off x="7848462" y="425059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6908572">
            <a:off x="702631" y="41683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5225363">
            <a:off x="2818938" y="457069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5225363">
            <a:off x="6940440" y="4570691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HOTMAIL BUILT TO BE SAFE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153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1910955"/>
            <a:ext cx="7835900" cy="30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154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2" y="1600200"/>
            <a:ext cx="80339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USING TOOLBAR FEATURES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cap="small" dirty="0" smtClean="0">
                <a:solidFill>
                  <a:srgbClr val="FF0000"/>
                </a:solidFill>
              </a:rPr>
              <a:t>All</a:t>
            </a:r>
            <a:r>
              <a:rPr lang="en-US" cap="small" dirty="0" smtClean="0"/>
              <a:t> will show all emails (probably default)</a:t>
            </a:r>
          </a:p>
          <a:p>
            <a:r>
              <a:rPr lang="en-US" b="1" cap="small" dirty="0" smtClean="0">
                <a:solidFill>
                  <a:srgbClr val="FF0000"/>
                </a:solidFill>
              </a:rPr>
              <a:t>Unread </a:t>
            </a:r>
            <a:r>
              <a:rPr lang="en-US" cap="small" dirty="0" smtClean="0"/>
              <a:t>will show unread emails ONLY</a:t>
            </a:r>
          </a:p>
          <a:p>
            <a:r>
              <a:rPr lang="en-US" b="1" cap="small" dirty="0" smtClean="0">
                <a:solidFill>
                  <a:srgbClr val="FF0000"/>
                </a:solidFill>
              </a:rPr>
              <a:t>Contacts</a:t>
            </a:r>
            <a:r>
              <a:rPr lang="en-US" cap="small" dirty="0" smtClean="0"/>
              <a:t> will show the emails from people in your  contact list</a:t>
            </a:r>
          </a:p>
          <a:p>
            <a:r>
              <a:rPr lang="en-US" b="1" cap="small" dirty="0" smtClean="0">
                <a:solidFill>
                  <a:srgbClr val="FF0000"/>
                </a:solidFill>
              </a:rPr>
              <a:t>Social Updates </a:t>
            </a:r>
            <a:r>
              <a:rPr lang="en-US" cap="small" dirty="0" smtClean="0"/>
              <a:t>will show you emails from Facebook, Twitter, </a:t>
            </a:r>
            <a:r>
              <a:rPr lang="en-US" cap="small" dirty="0" err="1" smtClean="0"/>
              <a:t>Linkedin</a:t>
            </a:r>
            <a:r>
              <a:rPr lang="en-US" cap="small" dirty="0" smtClean="0"/>
              <a:t>, etc.</a:t>
            </a:r>
          </a:p>
          <a:p>
            <a:r>
              <a:rPr lang="en-US" b="1" cap="small" dirty="0" smtClean="0">
                <a:solidFill>
                  <a:srgbClr val="FF0000"/>
                </a:solidFill>
              </a:rPr>
              <a:t>Groups</a:t>
            </a:r>
            <a:r>
              <a:rPr lang="en-US" cap="small" dirty="0" smtClean="0"/>
              <a:t> will show contacts you have put together for email groups</a:t>
            </a:r>
          </a:p>
          <a:p>
            <a:r>
              <a:rPr lang="en-US" b="1" cap="small" dirty="0">
                <a:solidFill>
                  <a:srgbClr val="FF0000"/>
                </a:solidFill>
              </a:rPr>
              <a:t>Newsletters </a:t>
            </a:r>
            <a:r>
              <a:rPr lang="en-US" cap="small" dirty="0" smtClean="0"/>
              <a:t>show items from news </a:t>
            </a:r>
            <a:r>
              <a:rPr lang="en-US" cap="small" dirty="0"/>
              <a:t>sources</a:t>
            </a:r>
          </a:p>
          <a:p>
            <a:r>
              <a:rPr lang="en-US" b="1" cap="small" dirty="0">
                <a:solidFill>
                  <a:srgbClr val="FF0000"/>
                </a:solidFill>
              </a:rPr>
              <a:t>Everything Else</a:t>
            </a:r>
            <a:r>
              <a:rPr lang="en-US" cap="small" dirty="0"/>
              <a:t> shows rest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ACTION 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69" y="1814512"/>
            <a:ext cx="1850916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3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/>
              <a:t>LETS REVIEW WHAT WE HAVE COVERED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LEFT CLICK TO OPEN AN EMAIL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CLICK ON FULLVIEW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ARROW DOWN/UP TO NEXT/PREVIOUS EMAIL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 BACK TO INBOX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CLICK TO FORWARD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CLICK TO REPLY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7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ADJUSTING SIZE OF PREVIEW PANE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DEMONSTRATE</a:t>
            </a:r>
          </a:p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TO FULL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BACK TO SLIDE FOR</a:t>
            </a:r>
          </a:p>
          <a:p>
            <a:r>
              <a:rPr lang="en-US" dirty="0" smtClean="0"/>
              <a:t>SINGLE CLICK AND DOUBLE 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WE WILL COVER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LOGGING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IN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READING EMAILS</a:t>
            </a:r>
            <a:endParaRPr lang="en-US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WRITE, SEND </a:t>
            </a:r>
            <a:r>
              <a:rPr lang="en-US" dirty="0">
                <a:ea typeface="Calibri"/>
                <a:cs typeface="Times New Roman"/>
              </a:rPr>
              <a:t>&amp; REPLY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FOLDERS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SPAM &amp; JUNK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CONTACTS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SETTINGS</a:t>
            </a:r>
            <a:endParaRPr lang="en-US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MISC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1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TOOL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DEAL WITH OPEN EMAILS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667000"/>
            <a:ext cx="77819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8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YOUR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979746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48400" y="5029200"/>
            <a:ext cx="1295400" cy="1447800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395542" y="5311902"/>
            <a:ext cx="978408" cy="484632"/>
          </a:xfrm>
          <a:prstGeom prst="leftArrow">
            <a:avLst/>
          </a:prstGeom>
          <a:solidFill>
            <a:srgbClr val="FF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ALL THESE OPTIONS LET YOU DEAL WITH INDIVIDUAL EMAILS EFFICIENTLY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10000"/>
          </a:xfrm>
        </p:spPr>
        <p:txBody>
          <a:bodyPr/>
          <a:lstStyle/>
          <a:p>
            <a:r>
              <a:rPr lang="en-US" b="1" dirty="0" smtClean="0"/>
              <a:t>REVIEW THE EMAIL HANDLING OPTIONS ON PREVIOUS SLIDES</a:t>
            </a:r>
          </a:p>
          <a:p>
            <a:r>
              <a:rPr lang="en-US" b="1" dirty="0" smtClean="0"/>
              <a:t>PREVIEW PANE </a:t>
            </a:r>
            <a:r>
              <a:rPr lang="en-US" b="1" dirty="0" smtClean="0">
                <a:solidFill>
                  <a:srgbClr val="FF0505"/>
                </a:solidFill>
              </a:rPr>
              <a:t>ACTIONS</a:t>
            </a:r>
            <a:r>
              <a:rPr lang="en-US" b="1" dirty="0" smtClean="0"/>
              <a:t> LIST</a:t>
            </a:r>
          </a:p>
          <a:p>
            <a:r>
              <a:rPr lang="en-US" b="1" dirty="0" smtClean="0"/>
              <a:t>TOOL BAR OPTIONS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LET’S REVIEW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OKAY, LOOK AT AND CLICK ON THESE VARIOUS OPTIONS TO SEE HOW EASY IT IS TO PROCESS OR DEAL WITH AN EMAIL</a:t>
            </a:r>
          </a:p>
          <a:p>
            <a:pPr marL="571500" indent="-457200"/>
            <a:r>
              <a:rPr lang="en-US" b="1" dirty="0" smtClean="0">
                <a:solidFill>
                  <a:srgbClr val="FF0000"/>
                </a:solidFill>
              </a:rPr>
              <a:t>UP AND DOWN ARROWS</a:t>
            </a:r>
          </a:p>
          <a:p>
            <a:pPr marL="571500" indent="-457200"/>
            <a:r>
              <a:rPr lang="en-US" b="1" dirty="0" smtClean="0">
                <a:solidFill>
                  <a:srgbClr val="FF0000"/>
                </a:solidFill>
              </a:rPr>
              <a:t>GO OVER GHOST ICONS</a:t>
            </a:r>
          </a:p>
          <a:p>
            <a:pPr marL="571500" indent="-457200"/>
            <a:r>
              <a:rPr lang="en-US" b="1" dirty="0" smtClean="0">
                <a:solidFill>
                  <a:srgbClr val="FF0000"/>
                </a:solidFill>
              </a:rPr>
              <a:t>ACTIVATE FLAG FOR FOLLOWUP</a:t>
            </a:r>
          </a:p>
          <a:p>
            <a:pPr marL="571500" indent="-457200"/>
            <a:r>
              <a:rPr lang="en-US" b="1" dirty="0" smtClean="0">
                <a:solidFill>
                  <a:srgbClr val="FF0000"/>
                </a:solidFill>
              </a:rPr>
              <a:t>CLICK DOWN ARROW AFTER REPLY</a:t>
            </a:r>
          </a:p>
          <a:p>
            <a:pPr marL="571500" indent="-457200"/>
            <a:r>
              <a:rPr lang="en-US" b="1" dirty="0" smtClean="0">
                <a:solidFill>
                  <a:srgbClr val="FF0000"/>
                </a:solidFill>
              </a:rPr>
              <a:t>EXPLAIN TOOLBAR</a:t>
            </a:r>
          </a:p>
          <a:p>
            <a:pPr marL="571500" indent="-457200">
              <a:buFont typeface="+mj-lt"/>
              <a:buAutoNum type="arabicPeriod"/>
            </a:pPr>
            <a:endParaRPr lang="en-US" b="1" dirty="0" smtClean="0"/>
          </a:p>
          <a:p>
            <a:pPr marL="571500" indent="-457200">
              <a:buFont typeface="+mj-lt"/>
              <a:buAutoNum type="arabicPeriod"/>
            </a:pPr>
            <a:endParaRPr lang="en-US" b="1" dirty="0" smtClean="0"/>
          </a:p>
          <a:p>
            <a:pPr marL="571500" indent="-4572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DELETING EMAILS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When an email has been deleted, it is actually moved to the </a:t>
            </a:r>
            <a:r>
              <a:rPr lang="en-US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  <a:t>Deleted folder</a:t>
            </a:r>
          </a:p>
          <a:p>
            <a:r>
              <a:rPr lang="en-US" dirty="0" smtClean="0">
                <a:solidFill>
                  <a:srgbClr val="000000"/>
                </a:solidFill>
                <a:latin typeface="Verdana"/>
                <a:cs typeface="Times New Roman"/>
              </a:rPr>
              <a:t>Once an individual email is deleted from the “deleted folder” or,</a:t>
            </a:r>
          </a:p>
          <a:p>
            <a:r>
              <a:rPr lang="en-US" dirty="0" smtClean="0">
                <a:solidFill>
                  <a:srgbClr val="000000"/>
                </a:solidFill>
                <a:latin typeface="Verdana"/>
                <a:cs typeface="Times New Roman"/>
              </a:rPr>
              <a:t>the “deleted folder” is emptied, </a:t>
            </a:r>
          </a:p>
          <a:p>
            <a:r>
              <a:rPr lang="en-US" dirty="0" smtClean="0">
                <a:solidFill>
                  <a:srgbClr val="000000"/>
                </a:solidFill>
                <a:latin typeface="Verdana"/>
                <a:cs typeface="Times New Roman"/>
              </a:rPr>
              <a:t>there is </a:t>
            </a:r>
            <a:r>
              <a:rPr lang="en-US" dirty="0" smtClean="0">
                <a:solidFill>
                  <a:srgbClr val="FF0000"/>
                </a:solidFill>
                <a:latin typeface="Verdana"/>
                <a:cs typeface="Times New Roman"/>
              </a:rPr>
              <a:t>no second chance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Times New Roman"/>
              </a:rPr>
              <a:t> to retrieve an email.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WAYS TO DELETE EMAILS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CAN PLACE A CHECK IN THE FRONT BOX AS YOU SCAN/READ EMAILS</a:t>
            </a:r>
          </a:p>
          <a:p>
            <a:r>
              <a:rPr lang="en-US" b="1" dirty="0" smtClean="0"/>
              <a:t>TO REMOVE THEM AS A GROUP, CLICK ON “</a:t>
            </a:r>
            <a:r>
              <a:rPr lang="en-US" b="1" dirty="0" smtClean="0">
                <a:solidFill>
                  <a:srgbClr val="FF0000"/>
                </a:solidFill>
              </a:rPr>
              <a:t>DELETED</a:t>
            </a:r>
            <a:r>
              <a:rPr lang="en-US" b="1" dirty="0" smtClean="0"/>
              <a:t>” LOCATED JUST BELOW LIST OF EMAILS</a:t>
            </a:r>
          </a:p>
          <a:p>
            <a:r>
              <a:rPr lang="en-US" b="1" dirty="0" smtClean="0"/>
              <a:t>DELETED EMAILS GO TO THE </a:t>
            </a:r>
            <a:r>
              <a:rPr lang="en-US" b="1" dirty="0" smtClean="0">
                <a:solidFill>
                  <a:srgbClr val="FF0000"/>
                </a:solidFill>
              </a:rPr>
              <a:t>DELETED FOLDER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WAYS TO DELETE AN INDIVIDUAL EMAIL AS YOU PREVIEW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BY CLICKING EMAIL, THEN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CLICK </a:t>
            </a:r>
            <a:r>
              <a:rPr lang="en-US" b="1" dirty="0" smtClean="0">
                <a:solidFill>
                  <a:srgbClr val="FF0000"/>
                </a:solidFill>
              </a:rPr>
              <a:t>DELETE</a:t>
            </a:r>
            <a:r>
              <a:rPr lang="en-US" b="1" dirty="0" smtClean="0"/>
              <a:t> IN PREVIEW PANE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SELECT EMAIL CLICK </a:t>
            </a:r>
            <a:r>
              <a:rPr lang="en-US" b="1" dirty="0" smtClean="0">
                <a:solidFill>
                  <a:srgbClr val="FF0000"/>
                </a:solidFill>
              </a:rPr>
              <a:t>DELETE</a:t>
            </a:r>
            <a:r>
              <a:rPr lang="en-US" b="1" dirty="0" smtClean="0"/>
              <a:t> IN OPTIONS BAR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CHECK IN </a:t>
            </a:r>
            <a:r>
              <a:rPr lang="en-US" b="1" dirty="0" smtClean="0">
                <a:solidFill>
                  <a:srgbClr val="FF0000"/>
                </a:solidFill>
              </a:rPr>
              <a:t>SQUARE</a:t>
            </a:r>
            <a:r>
              <a:rPr lang="en-US" b="1" dirty="0" smtClean="0"/>
              <a:t> BOX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RIGHT CLICK MOUSE FOR DROPDOWN MENU, LEFT CLICK TO </a:t>
            </a:r>
            <a:r>
              <a:rPr lang="en-US" b="1" dirty="0" smtClean="0">
                <a:solidFill>
                  <a:srgbClr val="FF0000"/>
                </a:solidFill>
              </a:rPr>
              <a:t>DELETE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PUSH DELETE KEY ON </a:t>
            </a:r>
            <a:r>
              <a:rPr lang="en-US" b="1" dirty="0" smtClean="0">
                <a:solidFill>
                  <a:srgbClr val="FF0000"/>
                </a:solidFill>
              </a:rPr>
              <a:t>KEYBOARD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OPEN FULLVIEW, CLICK </a:t>
            </a:r>
            <a:r>
              <a:rPr lang="en-US" b="1" dirty="0" smtClean="0">
                <a:solidFill>
                  <a:srgbClr val="FF0000"/>
                </a:solidFill>
              </a:rPr>
              <a:t>ACTION</a:t>
            </a:r>
            <a:r>
              <a:rPr lang="en-US" b="1" dirty="0" smtClean="0"/>
              <a:t> DOWN ARROW THEN </a:t>
            </a:r>
            <a:r>
              <a:rPr lang="en-US" b="1" dirty="0" smtClean="0">
                <a:solidFill>
                  <a:srgbClr val="FF0000"/>
                </a:solidFill>
              </a:rPr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DELETE FULLVIEW EMAILS AS YOU READ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solidFill>
                  <a:prstClr val="black"/>
                </a:solidFill>
              </a:rPr>
              <a:t>CLICK “</a:t>
            </a:r>
            <a:r>
              <a:rPr lang="en-US" b="1" dirty="0">
                <a:solidFill>
                  <a:srgbClr val="FF0000"/>
                </a:solidFill>
              </a:rPr>
              <a:t>FULL VIEW</a:t>
            </a:r>
            <a:r>
              <a:rPr lang="en-US" b="1" dirty="0" smtClean="0">
                <a:solidFill>
                  <a:prstClr val="black"/>
                </a:solidFill>
              </a:rPr>
              <a:t>” TO OPEN </a:t>
            </a:r>
          </a:p>
          <a:p>
            <a:pPr lvl="1"/>
            <a:endParaRPr lang="en-US" b="1" dirty="0">
              <a:solidFill>
                <a:prstClr val="black"/>
              </a:solidFill>
            </a:endParaRPr>
          </a:p>
          <a:p>
            <a:pPr lvl="1"/>
            <a:r>
              <a:rPr lang="en-US" b="1" dirty="0" smtClean="0">
                <a:solidFill>
                  <a:prstClr val="black"/>
                </a:solidFill>
              </a:rPr>
              <a:t>READ </a:t>
            </a:r>
            <a:r>
              <a:rPr lang="en-US" b="1" dirty="0">
                <a:solidFill>
                  <a:prstClr val="black"/>
                </a:solidFill>
              </a:rPr>
              <a:t>EMAIL, THEN </a:t>
            </a:r>
            <a:r>
              <a:rPr lang="en-US" b="1" dirty="0" smtClean="0">
                <a:solidFill>
                  <a:srgbClr val="FF0000"/>
                </a:solidFill>
              </a:rPr>
              <a:t>DELETE </a:t>
            </a:r>
          </a:p>
          <a:p>
            <a:pPr lvl="2"/>
            <a:r>
              <a:rPr lang="en-US" b="1" dirty="0" smtClean="0">
                <a:solidFill>
                  <a:prstClr val="black"/>
                </a:solidFill>
              </a:rPr>
              <a:t>USING ONE OF THE AFORE MENTIONED DELETE OPTIONS</a:t>
            </a:r>
            <a:endParaRPr lang="en-US" b="1" dirty="0">
              <a:solidFill>
                <a:prstClr val="black"/>
              </a:solidFill>
            </a:endParaRP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NEXT </a:t>
            </a:r>
            <a:r>
              <a:rPr lang="en-US" b="1" dirty="0" smtClean="0">
                <a:solidFill>
                  <a:prstClr val="black"/>
                </a:solidFill>
              </a:rPr>
              <a:t>EMAIL </a:t>
            </a:r>
            <a:r>
              <a:rPr lang="en-US" b="1" dirty="0">
                <a:solidFill>
                  <a:prstClr val="black"/>
                </a:solidFill>
              </a:rPr>
              <a:t>OPENS IN “</a:t>
            </a:r>
            <a:r>
              <a:rPr lang="en-US" b="1" dirty="0">
                <a:solidFill>
                  <a:srgbClr val="FF0000"/>
                </a:solidFill>
              </a:rPr>
              <a:t>FULL VIEW</a:t>
            </a:r>
            <a:r>
              <a:rPr lang="en-US" b="1" dirty="0" smtClean="0">
                <a:solidFill>
                  <a:prstClr val="black"/>
                </a:solidFill>
              </a:rPr>
              <a:t>”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</a:rPr>
              <a:t>CONTINUE TO </a:t>
            </a:r>
            <a:r>
              <a:rPr lang="en-US" b="1" dirty="0" smtClean="0">
                <a:solidFill>
                  <a:srgbClr val="FF0000"/>
                </a:solidFill>
              </a:rPr>
              <a:t>READ/DELETE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3" y="1428750"/>
            <a:ext cx="1771651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19717620">
            <a:off x="6800230" y="1496621"/>
            <a:ext cx="1006457" cy="3634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UN-DELETING (</a:t>
            </a:r>
            <a:r>
              <a:rPr lang="en-US" b="1" dirty="0" smtClean="0">
                <a:solidFill>
                  <a:srgbClr val="FF0000"/>
                </a:solidFill>
              </a:rPr>
              <a:t>RESTORING</a:t>
            </a:r>
            <a:r>
              <a:rPr lang="en-US" b="1" dirty="0" smtClean="0"/>
              <a:t>) A DELETED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CLICK ON THE </a:t>
            </a:r>
            <a:r>
              <a:rPr lang="en-US" dirty="0" smtClean="0">
                <a:solidFill>
                  <a:srgbClr val="FF0000"/>
                </a:solidFill>
              </a:rPr>
              <a:t>DELETED</a:t>
            </a:r>
            <a:r>
              <a:rPr lang="en-US" dirty="0" smtClean="0"/>
              <a:t> FOLDER (LEFT COLUMN) THIS WILL DISPLAY ALL THE EMAILS YOU HAVE DELETED</a:t>
            </a:r>
          </a:p>
          <a:p>
            <a:r>
              <a:rPr lang="en-US" dirty="0" smtClean="0"/>
              <a:t>LEFT CLICK ON ONE TO </a:t>
            </a:r>
            <a:r>
              <a:rPr lang="en-US" dirty="0" smtClean="0">
                <a:solidFill>
                  <a:srgbClr val="FF0000"/>
                </a:solidFill>
              </a:rPr>
              <a:t>RESTORE</a:t>
            </a:r>
          </a:p>
          <a:p>
            <a:r>
              <a:rPr lang="en-US" dirty="0" smtClean="0"/>
              <a:t>CLICK ON </a:t>
            </a:r>
            <a:r>
              <a:rPr lang="en-US" dirty="0" smtClean="0">
                <a:solidFill>
                  <a:srgbClr val="FF0000"/>
                </a:solidFill>
              </a:rPr>
              <a:t>MOVE TO </a:t>
            </a:r>
            <a:r>
              <a:rPr lang="en-US" dirty="0" smtClean="0"/>
              <a:t>IN TOOL BAR</a:t>
            </a:r>
          </a:p>
          <a:p>
            <a:r>
              <a:rPr lang="en-US" dirty="0" smtClean="0"/>
              <a:t>PICK FOLDER WITH </a:t>
            </a:r>
            <a:r>
              <a:rPr lang="en-US" dirty="0" smtClean="0">
                <a:solidFill>
                  <a:srgbClr val="FF0505"/>
                </a:solidFill>
              </a:rPr>
              <a:t>LEFT CLICK</a:t>
            </a:r>
            <a:endParaRPr lang="en-US" dirty="0">
              <a:solidFill>
                <a:srgbClr val="FF050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PRINTING AN EMAIL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SELECT EMAIL BY </a:t>
            </a:r>
            <a:r>
              <a:rPr lang="en-US" b="1" dirty="0" smtClean="0">
                <a:solidFill>
                  <a:srgbClr val="FF0505"/>
                </a:solidFill>
              </a:rPr>
              <a:t>LEFT</a:t>
            </a:r>
            <a:r>
              <a:rPr lang="en-US" b="1" dirty="0" smtClean="0"/>
              <a:t> CLICKING ON IT</a:t>
            </a:r>
          </a:p>
          <a:p>
            <a:r>
              <a:rPr lang="en-US" b="1" dirty="0" smtClean="0"/>
              <a:t>CLICK TO READ IN “</a:t>
            </a:r>
            <a:r>
              <a:rPr lang="en-US" b="1" dirty="0" smtClean="0">
                <a:solidFill>
                  <a:srgbClr val="FF0505"/>
                </a:solidFill>
              </a:rPr>
              <a:t>FULL VIEW</a:t>
            </a:r>
            <a:r>
              <a:rPr lang="en-US" b="1" dirty="0" smtClean="0"/>
              <a:t>“</a:t>
            </a:r>
          </a:p>
          <a:p>
            <a:r>
              <a:rPr lang="en-US" b="1" dirty="0" smtClean="0"/>
              <a:t>THEN CLICK ON </a:t>
            </a:r>
            <a:r>
              <a:rPr lang="en-US" b="1" dirty="0" smtClean="0">
                <a:solidFill>
                  <a:srgbClr val="FF0000"/>
                </a:solidFill>
              </a:rPr>
              <a:t>PRINTER</a:t>
            </a:r>
            <a:r>
              <a:rPr lang="en-US" b="1" dirty="0" smtClean="0"/>
              <a:t> IN </a:t>
            </a:r>
            <a:r>
              <a:rPr lang="en-US" sz="4800" b="1" dirty="0" smtClean="0">
                <a:solidFill>
                  <a:srgbClr val="FF0000"/>
                </a:solidFill>
              </a:rPr>
              <a:t>***</a:t>
            </a:r>
          </a:p>
          <a:p>
            <a:pPr lvl="1"/>
            <a:r>
              <a:rPr lang="en-US" sz="2400" b="1" dirty="0" smtClean="0"/>
              <a:t>ACTIONS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- </a:t>
            </a:r>
            <a:r>
              <a:rPr lang="en-US" sz="2400" b="1" dirty="0" smtClean="0"/>
              <a:t>RIGHT CLICK, SELECT PRINT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Turn your computer 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Button on desktop</a:t>
            </a:r>
          </a:p>
          <a:p>
            <a:r>
              <a:rPr lang="en-US" i="1" dirty="0" smtClean="0"/>
              <a:t>Button on monitor</a:t>
            </a:r>
          </a:p>
          <a:p>
            <a:r>
              <a:rPr lang="en-US" i="1" dirty="0" smtClean="0"/>
              <a:t>Log into your favorite browser</a:t>
            </a:r>
          </a:p>
          <a:p>
            <a:r>
              <a:rPr lang="en-US" i="1" dirty="0" smtClean="0"/>
              <a:t>Log into your email account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REFRESH YOUR EMAILS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CAN CLICK ON INBOX</a:t>
            </a:r>
          </a:p>
          <a:p>
            <a:r>
              <a:rPr lang="en-US" b="1" dirty="0" smtClean="0"/>
              <a:t>OR YOU CAN CLICK THE “</a:t>
            </a:r>
            <a:r>
              <a:rPr lang="en-US" b="1" dirty="0" smtClean="0">
                <a:solidFill>
                  <a:srgbClr val="FF0505"/>
                </a:solidFill>
              </a:rPr>
              <a:t>REFRESH</a:t>
            </a:r>
            <a:r>
              <a:rPr lang="en-US" b="1" dirty="0" smtClean="0"/>
              <a:t>” BUTTON</a:t>
            </a:r>
          </a:p>
          <a:p>
            <a:r>
              <a:rPr lang="en-US" b="1" dirty="0" smtClean="0"/>
              <a:t>OR CLICK THE </a:t>
            </a:r>
            <a:r>
              <a:rPr lang="en-US" b="1" dirty="0" smtClean="0">
                <a:solidFill>
                  <a:srgbClr val="FF0000"/>
                </a:solidFill>
              </a:rPr>
              <a:t>F5</a:t>
            </a:r>
            <a:r>
              <a:rPr lang="en-US" b="1" dirty="0" smtClean="0"/>
              <a:t> KEY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30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419600" y="5715000"/>
            <a:ext cx="1930400" cy="363474"/>
          </a:xfrm>
          <a:prstGeom prst="rightArrow">
            <a:avLst/>
          </a:prstGeom>
          <a:solidFill>
            <a:srgbClr val="FF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410374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CLICK </a:t>
            </a:r>
            <a:r>
              <a:rPr lang="en-US" b="1" dirty="0">
                <a:ea typeface="Calibri"/>
                <a:cs typeface="Times New Roman"/>
              </a:rPr>
              <a:t>ARROW BY “CATEGORIES” TO </a:t>
            </a:r>
            <a:r>
              <a:rPr lang="en-US" b="1" dirty="0" smtClean="0">
                <a:ea typeface="Calibri"/>
                <a:cs typeface="Times New Roman"/>
              </a:rPr>
              <a:t>ADD CATEGORIES TO EMAILS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898" y="3048000"/>
            <a:ext cx="2336800" cy="31646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31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 rot="18666962">
            <a:off x="4528702" y="249538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 rot="19640945">
            <a:off x="4786361" y="5341575"/>
            <a:ext cx="1393103" cy="4340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1022524">
            <a:off x="5188612" y="5751708"/>
            <a:ext cx="1393103" cy="4340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 MANAGE CATEGORIES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CLICK ON MORE OPTIONS - MANAGE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3" y="2514600"/>
            <a:ext cx="6019799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733800" y="3189732"/>
            <a:ext cx="978408" cy="484632"/>
          </a:xfrm>
          <a:prstGeom prst="leftArrow">
            <a:avLst/>
          </a:prstGeom>
          <a:solidFill>
            <a:srgbClr val="FF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1603" y="3476625"/>
            <a:ext cx="1828797" cy="1400175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 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LET’S REVIEW AGAIN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2"/>
            <a:ext cx="8229600" cy="3992563"/>
          </a:xfrm>
        </p:spPr>
        <p:txBody>
          <a:bodyPr>
            <a:normAutofit/>
          </a:bodyPr>
          <a:lstStyle/>
          <a:p>
            <a:pPr lvl="1"/>
            <a:r>
              <a:rPr lang="en-US" cap="all" dirty="0" smtClean="0">
                <a:solidFill>
                  <a:srgbClr val="FF0000"/>
                </a:solidFill>
              </a:rPr>
              <a:t>Reading emails</a:t>
            </a:r>
          </a:p>
          <a:p>
            <a:pPr lvl="1"/>
            <a:r>
              <a:rPr lang="en-US" cap="all" dirty="0" smtClean="0">
                <a:solidFill>
                  <a:srgbClr val="FF0000"/>
                </a:solidFill>
              </a:rPr>
              <a:t>Delete emails</a:t>
            </a:r>
          </a:p>
          <a:p>
            <a:pPr lvl="1"/>
            <a:r>
              <a:rPr lang="en-US" cap="all" dirty="0" smtClean="0">
                <a:solidFill>
                  <a:srgbClr val="FF0000"/>
                </a:solidFill>
              </a:rPr>
              <a:t>Move to</a:t>
            </a:r>
          </a:p>
          <a:p>
            <a:pPr lvl="1"/>
            <a:r>
              <a:rPr lang="en-US" cap="all" dirty="0" smtClean="0">
                <a:solidFill>
                  <a:srgbClr val="FF0000"/>
                </a:solidFill>
              </a:rPr>
              <a:t>Categories</a:t>
            </a:r>
          </a:p>
          <a:p>
            <a:pPr lvl="1"/>
            <a:r>
              <a:rPr lang="en-US" cap="all" dirty="0" smtClean="0">
                <a:solidFill>
                  <a:srgbClr val="FF0000"/>
                </a:solidFill>
              </a:rPr>
              <a:t>Printing an email</a:t>
            </a:r>
          </a:p>
          <a:p>
            <a:pPr lvl="1"/>
            <a:r>
              <a:rPr lang="en-US" cap="all" dirty="0" smtClean="0">
                <a:solidFill>
                  <a:srgbClr val="FF0000"/>
                </a:solidFill>
              </a:rPr>
              <a:t>Refresh inbox</a:t>
            </a:r>
          </a:p>
          <a:p>
            <a:pPr lvl="1"/>
            <a:r>
              <a:rPr lang="en-US" cap="all" dirty="0" smtClean="0">
                <a:solidFill>
                  <a:srgbClr val="FF0000"/>
                </a:solidFill>
              </a:rPr>
              <a:t>Make a new folder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ea typeface="Calibri"/>
                <a:cs typeface="Times New Roman"/>
              </a:rPr>
              <a:t/>
            </a:r>
            <a:br>
              <a:rPr lang="en-US" sz="3600" dirty="0" smtClean="0">
                <a:ea typeface="Calibri"/>
                <a:cs typeface="Times New Roman"/>
              </a:rPr>
            </a:br>
            <a:r>
              <a:rPr lang="en-US" sz="3600" dirty="0" err="1" smtClean="0">
                <a:ea typeface="Calibri"/>
                <a:cs typeface="Times New Roman"/>
              </a:rPr>
              <a:t>eMail</a:t>
            </a:r>
            <a:r>
              <a:rPr lang="en-US" sz="3600" dirty="0" smtClean="0">
                <a:ea typeface="Calibri"/>
                <a:cs typeface="Times New Roman"/>
              </a:rPr>
              <a:t> </a:t>
            </a:r>
            <a:r>
              <a:rPr lang="en-US" b="1" dirty="0">
                <a:ea typeface="Calibri"/>
                <a:cs typeface="Times New Roman"/>
              </a:rPr>
              <a:t>Search box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REGULAR </a:t>
            </a:r>
            <a:r>
              <a:rPr lang="en-US" b="1" dirty="0">
                <a:ea typeface="Calibri"/>
                <a:cs typeface="Times New Roman"/>
              </a:rPr>
              <a:t>SEARCH</a:t>
            </a: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42333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8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Calibri"/>
                <a:cs typeface="Times New Roman"/>
              </a:rPr>
              <a:t>HOW TO DOWNLOAD FILES ATTACHED TO AN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PAPERCLIP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15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781800" y="2667000"/>
            <a:ext cx="914400" cy="923925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 AN ATTACHMENT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THE “</a:t>
            </a:r>
            <a:r>
              <a:rPr lang="en-US" sz="2800" b="1" dirty="0" smtClean="0">
                <a:solidFill>
                  <a:srgbClr val="00B0F0"/>
                </a:solidFill>
              </a:rPr>
              <a:t>PAPERCLIP</a:t>
            </a:r>
            <a:r>
              <a:rPr lang="en-US" sz="2800" b="1" dirty="0" smtClean="0"/>
              <a:t>” INDICATES AN ATTACHMENT</a:t>
            </a:r>
          </a:p>
          <a:p>
            <a:pPr marL="800100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FF0505"/>
                </a:solidFill>
                <a:ea typeface="Calibri"/>
                <a:cs typeface="Times New Roman"/>
              </a:rPr>
              <a:t>DOUBLE </a:t>
            </a:r>
            <a:r>
              <a:rPr lang="en-US" sz="2400" b="1" dirty="0" smtClean="0">
                <a:solidFill>
                  <a:srgbClr val="FF0505"/>
                </a:solidFill>
                <a:ea typeface="Calibri"/>
                <a:cs typeface="Times New Roman"/>
              </a:rPr>
              <a:t>CLICK </a:t>
            </a:r>
            <a:r>
              <a:rPr lang="en-US" sz="2400" b="1" dirty="0">
                <a:ea typeface="Calibri"/>
                <a:cs typeface="Times New Roman"/>
              </a:rPr>
              <a:t>ON THE PAPERCLIP TO OPEN THE </a:t>
            </a:r>
            <a:r>
              <a:rPr lang="en-US" sz="2400" b="1" dirty="0" smtClean="0">
                <a:ea typeface="Calibri"/>
                <a:cs typeface="Times New Roman"/>
              </a:rPr>
              <a:t>	ATTACHMENT</a:t>
            </a:r>
          </a:p>
          <a:p>
            <a:pPr marL="1257300" lvl="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ea typeface="Calibri"/>
                <a:cs typeface="Times New Roman"/>
              </a:rPr>
              <a:t>VIEW </a:t>
            </a:r>
            <a:r>
              <a:rPr lang="en-US" sz="2400" b="1" dirty="0" smtClean="0">
                <a:solidFill>
                  <a:srgbClr val="FF0505"/>
                </a:solidFill>
                <a:ea typeface="Calibri"/>
                <a:cs typeface="Times New Roman"/>
              </a:rPr>
              <a:t>ONLINE/DOWNLOAD</a:t>
            </a:r>
            <a:endParaRPr lang="en-US" sz="2400" b="1" dirty="0">
              <a:solidFill>
                <a:srgbClr val="FF0505"/>
              </a:solidFill>
              <a:ea typeface="Calibri"/>
              <a:cs typeface="Times New Roman"/>
            </a:endParaRPr>
          </a:p>
          <a:p>
            <a:pPr marL="571500" lvl="2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ea typeface="Calibri"/>
                <a:cs typeface="Times New Roman"/>
              </a:rPr>
              <a:t>	</a:t>
            </a:r>
            <a:r>
              <a:rPr lang="en-US" b="1" dirty="0" smtClean="0">
                <a:ea typeface="Calibri"/>
                <a:cs typeface="Times New Roman"/>
              </a:rPr>
              <a:t>-- VIEW ATTACHMENT: </a:t>
            </a:r>
            <a:r>
              <a:rPr lang="en-US" b="1" dirty="0" smtClean="0">
                <a:solidFill>
                  <a:srgbClr val="FF0505"/>
                </a:solidFill>
                <a:ea typeface="Calibri"/>
                <a:cs typeface="Times New Roman"/>
              </a:rPr>
              <a:t>DOCUMENT/PICTURE</a:t>
            </a:r>
          </a:p>
          <a:p>
            <a:pPr marL="800100"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ONCE OPEN (</a:t>
            </a:r>
            <a:r>
              <a:rPr lang="en-US" b="1" dirty="0" smtClean="0">
                <a:solidFill>
                  <a:srgbClr val="FF0505"/>
                </a:solidFill>
                <a:ea typeface="Calibri"/>
                <a:cs typeface="Times New Roman"/>
              </a:rPr>
              <a:t>DOWNLOADED</a:t>
            </a:r>
            <a:r>
              <a:rPr lang="en-US" b="1" dirty="0" smtClean="0">
                <a:ea typeface="Calibri"/>
                <a:cs typeface="Times New Roman"/>
              </a:rPr>
              <a:t>) -YOU </a:t>
            </a:r>
            <a:r>
              <a:rPr lang="en-US" b="1" dirty="0">
                <a:ea typeface="Calibri"/>
                <a:cs typeface="Times New Roman"/>
              </a:rPr>
              <a:t>CAN </a:t>
            </a:r>
            <a:r>
              <a:rPr lang="en-US" b="1" dirty="0" smtClean="0">
                <a:solidFill>
                  <a:srgbClr val="FF0505"/>
                </a:solidFill>
                <a:ea typeface="Calibri"/>
                <a:cs typeface="Times New Roman"/>
              </a:rPr>
              <a:t>SAVE ATTACHMENT </a:t>
            </a:r>
            <a:r>
              <a:rPr lang="en-US" b="1" dirty="0">
                <a:ea typeface="Calibri"/>
                <a:cs typeface="Times New Roman"/>
              </a:rPr>
              <a:t>TO </a:t>
            </a:r>
            <a:r>
              <a:rPr lang="en-US" b="1" dirty="0" smtClean="0">
                <a:ea typeface="Calibri"/>
                <a:cs typeface="Times New Roman"/>
              </a:rPr>
              <a:t>YOUR HARDDRIVE</a:t>
            </a:r>
            <a:endParaRPr lang="en-US" sz="8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MORE REVIEW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/>
            <a:r>
              <a:rPr lang="en-US" sz="2400" b="1" cap="all" dirty="0" smtClean="0">
                <a:solidFill>
                  <a:srgbClr val="FF0000"/>
                </a:solidFill>
              </a:rPr>
              <a:t>Search Box</a:t>
            </a:r>
          </a:p>
          <a:p>
            <a:pPr lvl="1"/>
            <a:r>
              <a:rPr lang="en-US" sz="2400" b="1" cap="all" dirty="0" smtClean="0">
                <a:solidFill>
                  <a:srgbClr val="FF0000"/>
                </a:solidFill>
              </a:rPr>
              <a:t>Email from Instructor with attachment</a:t>
            </a:r>
          </a:p>
          <a:p>
            <a:pPr lvl="1"/>
            <a:r>
              <a:rPr lang="en-US" sz="2400" b="1" cap="all" dirty="0" smtClean="0">
                <a:solidFill>
                  <a:srgbClr val="FF0000"/>
                </a:solidFill>
              </a:rPr>
              <a:t>Open/Download attachments</a:t>
            </a:r>
            <a:endParaRPr lang="en-US" sz="2400" b="1" cap="all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2"/>
            <a:ext cx="6934200" cy="602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ea typeface="Calibri"/>
                <a:cs typeface="Times New Roman"/>
              </a:rPr>
              <a:t>WHAT WE WILL COVER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LOGGING IN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ea typeface="Calibri"/>
                <a:cs typeface="Times New Roman"/>
              </a:rPr>
              <a:t>READING EMAILS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b="1" dirty="0" smtClean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WRITE, </a:t>
            </a:r>
            <a:r>
              <a:rPr lang="en-US" sz="3600" b="1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SEND &amp; REPLY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ea typeface="Calibri"/>
                <a:cs typeface="Times New Roman"/>
              </a:rPr>
              <a:t>FOLDERS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ea typeface="Calibri"/>
                <a:cs typeface="Times New Roman"/>
              </a:rPr>
              <a:t>SPAM &amp; JUNK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ea typeface="Calibri"/>
                <a:cs typeface="Times New Roman"/>
              </a:rPr>
              <a:t>CONTACTS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ea typeface="Calibri"/>
                <a:cs typeface="Times New Roman"/>
              </a:rPr>
              <a:t>SETTINGS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600" dirty="0" smtClean="0">
                <a:ea typeface="Calibri"/>
                <a:cs typeface="Times New Roman"/>
              </a:rPr>
              <a:t>MISC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IDENTIFY PARTS OF NEW EMAIL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b="1" dirty="0" smtClean="0">
                <a:ea typeface="Calibri"/>
                <a:cs typeface="Times New Roman"/>
              </a:rPr>
              <a:t>CLICK </a:t>
            </a:r>
            <a:r>
              <a:rPr lang="en-US" sz="2600" b="1" dirty="0" smtClean="0">
                <a:solidFill>
                  <a:srgbClr val="FF0000"/>
                </a:solidFill>
                <a:ea typeface="Calibri"/>
                <a:cs typeface="Times New Roman"/>
              </a:rPr>
              <a:t>NEW</a:t>
            </a:r>
            <a:r>
              <a:rPr lang="en-US" sz="2600" b="1" dirty="0" smtClean="0">
                <a:ea typeface="Calibri"/>
                <a:cs typeface="Times New Roman"/>
              </a:rPr>
              <a:t> ON TASK BAR</a:t>
            </a:r>
            <a:endParaRPr lang="en-US" sz="2600" b="1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cap="all" dirty="0" smtClean="0">
                <a:effectLst/>
                <a:latin typeface="Verdana"/>
                <a:ea typeface="Calibri"/>
                <a:cs typeface="Times New Roman"/>
              </a:rPr>
              <a:t>1</a:t>
            </a:r>
            <a:r>
              <a:rPr lang="en-US" sz="2000" cap="all" dirty="0" smtClean="0">
                <a:solidFill>
                  <a:srgbClr val="FF0505"/>
                </a:solidFill>
                <a:effectLst/>
                <a:latin typeface="Verdana"/>
                <a:ea typeface="Calibri"/>
                <a:cs typeface="Times New Roman"/>
              </a:rPr>
              <a:t>-from email account </a:t>
            </a: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(Automatically ENTERED)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2-</a:t>
            </a:r>
            <a:r>
              <a:rPr lang="en-US" sz="2000" cap="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t</a:t>
            </a:r>
            <a:r>
              <a:rPr lang="en-US" sz="2000" cap="sm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o </a:t>
            </a: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email recipients (</a:t>
            </a:r>
            <a:r>
              <a:rPr lang="en-US" sz="20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cursor blinks HERE</a:t>
            </a: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)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3-</a:t>
            </a:r>
            <a:r>
              <a:rPr lang="en-US" sz="2000" cap="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c</a:t>
            </a:r>
            <a:r>
              <a:rPr lang="en-US" sz="2000" cap="sm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c</a:t>
            </a:r>
            <a:r>
              <a:rPr lang="en-US" sz="2000" cap="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 </a:t>
            </a: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and </a:t>
            </a:r>
            <a:r>
              <a:rPr lang="en-US" sz="2000" cap="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b</a:t>
            </a:r>
            <a:r>
              <a:rPr lang="en-US" sz="2000" cap="sm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cc </a:t>
            </a:r>
            <a:r>
              <a:rPr lang="en-US" sz="2000" b="1" cap="sm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– </a:t>
            </a:r>
            <a:r>
              <a:rPr lang="en-US" sz="2000" b="1" cap="small" dirty="0" smtClean="0">
                <a:effectLst/>
                <a:latin typeface="Verdana"/>
                <a:ea typeface="Calibri"/>
                <a:cs typeface="Times New Roman"/>
              </a:rPr>
              <a:t>NEED TO PULL DOWN CC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4-CLICK </a:t>
            </a:r>
            <a:r>
              <a:rPr lang="en-US" sz="2000" cap="all" dirty="0" smtClean="0">
                <a:solidFill>
                  <a:srgbClr val="FF0505"/>
                </a:solidFill>
                <a:effectLst/>
                <a:latin typeface="Verdana"/>
                <a:ea typeface="Calibri"/>
                <a:cs typeface="Times New Roman"/>
              </a:rPr>
              <a:t>OPTIONS</a:t>
            </a: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 TO GET </a:t>
            </a:r>
            <a:r>
              <a:rPr lang="en-US" sz="2000" cap="all" dirty="0" smtClean="0">
                <a:solidFill>
                  <a:srgbClr val="FF0505"/>
                </a:solidFill>
                <a:effectLst/>
                <a:latin typeface="Verdana"/>
                <a:ea typeface="Calibri"/>
                <a:cs typeface="Times New Roman"/>
              </a:rPr>
              <a:t>BCC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cap="all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5- </a:t>
            </a:r>
            <a:r>
              <a:rPr lang="en-US" sz="2000" cap="all" dirty="0" smtClean="0">
                <a:latin typeface="Verdana"/>
                <a:ea typeface="Calibri"/>
                <a:cs typeface="Times New Roman"/>
              </a:rPr>
              <a:t>ADD A</a:t>
            </a:r>
            <a:r>
              <a:rPr lang="en-US" sz="2000" cap="all" dirty="0" smtClean="0">
                <a:solidFill>
                  <a:srgbClr val="FF0505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en-US" sz="2000" cap="all" dirty="0" smtClean="0">
                <a:solidFill>
                  <a:srgbClr val="FF0505"/>
                </a:solidFill>
                <a:effectLst/>
                <a:latin typeface="Verdana"/>
                <a:ea typeface="Calibri"/>
                <a:cs typeface="Times New Roman"/>
              </a:rPr>
              <a:t>subject </a:t>
            </a: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line	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6-ATTACH FILES</a:t>
            </a:r>
            <a:r>
              <a:rPr lang="en-US" sz="2000" cap="all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-attachments/docs/photos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7-formatting bar-(hover mouse on each)</a:t>
            </a:r>
            <a:endParaRPr lang="en-US" cap="all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8-email body- </a:t>
            </a:r>
            <a:r>
              <a:rPr lang="en-US" sz="2000" cap="all" dirty="0" smtClean="0">
                <a:solidFill>
                  <a:srgbClr val="FF0505"/>
                </a:solidFill>
                <a:effectLst/>
                <a:latin typeface="Verdana"/>
                <a:ea typeface="Calibri"/>
                <a:cs typeface="Times New Roman"/>
              </a:rPr>
              <a:t>type your message here</a:t>
            </a: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9-Signature section (</a:t>
            </a:r>
            <a:r>
              <a:rPr lang="en-US" sz="2000" cap="all" dirty="0" smtClean="0">
                <a:solidFill>
                  <a:srgbClr val="FF0505"/>
                </a:solidFill>
                <a:effectLst/>
                <a:latin typeface="Verdana"/>
                <a:ea typeface="Calibri"/>
                <a:cs typeface="Times New Roman"/>
              </a:rPr>
              <a:t>OPTIONAL</a:t>
            </a:r>
            <a:r>
              <a:rPr lang="en-US" sz="2000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)</a:t>
            </a:r>
            <a:endParaRPr lang="en-US" cap="all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IN TO YOUR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YOUR FAVORITE BROWSER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INTERNET EXPLORER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MOZILLA FIREFOX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GOOGLE CHROME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USE A SEARCH ENGINE TO GET EMAIL SIGN IN PAGE</a:t>
            </a:r>
          </a:p>
          <a:p>
            <a:pPr lvl="2"/>
            <a:r>
              <a:rPr lang="en-US" dirty="0" smtClean="0">
                <a:hlinkClick r:id="rId2"/>
              </a:rPr>
              <a:t>WWW.OUTLOOK.COM</a:t>
            </a:r>
            <a:r>
              <a:rPr lang="en-US" dirty="0" smtClean="0"/>
              <a:t>                </a:t>
            </a:r>
            <a:r>
              <a:rPr lang="en-US" dirty="0" smtClean="0">
                <a:hlinkClick r:id="rId3"/>
              </a:rPr>
              <a:t>WWW.MSN.COM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WWW.LIVE.COM</a:t>
            </a:r>
            <a:r>
              <a:rPr lang="en-US" dirty="0" smtClean="0"/>
              <a:t>                 </a:t>
            </a:r>
            <a:r>
              <a:rPr lang="en-US" dirty="0" smtClean="0">
                <a:hlinkClick r:id="rId5"/>
              </a:rPr>
              <a:t>WWW.HOTMAIL.COM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ADDING RECIPIENTS TO YOUR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VARIOUS WAYS</a:t>
            </a:r>
            <a:endParaRPr lang="en-US" sz="20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000" b="1" dirty="0" smtClean="0">
                <a:solidFill>
                  <a:srgbClr val="FF0505"/>
                </a:solidFill>
                <a:effectLst/>
                <a:latin typeface="Verdana"/>
                <a:ea typeface="Calibri"/>
                <a:cs typeface="Times New Roman"/>
              </a:rPr>
              <a:t>TYPE IN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EMAIL ADDRESS</a:t>
            </a:r>
            <a:endParaRPr lang="en-US" sz="18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WHEN YOU </a:t>
            </a:r>
            <a:r>
              <a:rPr lang="en-US" sz="2000" b="1" dirty="0" smtClean="0">
                <a:solidFill>
                  <a:srgbClr val="FF0505"/>
                </a:solidFill>
                <a:latin typeface="Verdana"/>
                <a:ea typeface="Calibri"/>
                <a:cs typeface="Times New Roman"/>
              </a:rPr>
              <a:t>START TYPING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THE COMPUTER WILL START SHOWING </a:t>
            </a:r>
            <a:r>
              <a:rPr lang="en-US" sz="2000" b="1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MATCHES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FROM YOUR CONTACT LIST</a:t>
            </a:r>
            <a:endParaRPr lang="en-US" sz="1800" dirty="0">
              <a:ea typeface="Calibri"/>
              <a:cs typeface="Times New Roman"/>
            </a:endParaRPr>
          </a:p>
          <a:p>
            <a:pPr marL="40005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CLICK </a:t>
            </a:r>
            <a:r>
              <a:rPr lang="en-US" sz="1600" b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“</a:t>
            </a:r>
            <a:r>
              <a:rPr lang="en-US" sz="1600" b="1" dirty="0">
                <a:solidFill>
                  <a:srgbClr val="FF0505"/>
                </a:solidFill>
                <a:latin typeface="Verdana"/>
                <a:ea typeface="Calibri"/>
                <a:cs typeface="Times New Roman"/>
              </a:rPr>
              <a:t>TO</a:t>
            </a:r>
            <a:r>
              <a:rPr lang="en-US" sz="1600" b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” BUTTON TO DISPLAY </a:t>
            </a:r>
            <a:r>
              <a:rPr lang="en-US" sz="2000" b="1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CONTACTS LIST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FF0505"/>
                </a:solidFill>
                <a:latin typeface="Verdana"/>
                <a:ea typeface="Calibri"/>
                <a:cs typeface="Times New Roman"/>
              </a:rPr>
              <a:t>Scroll down </a:t>
            </a:r>
            <a:r>
              <a:rPr lang="en-US" sz="2000" b="1" dirty="0" smtClean="0">
                <a:latin typeface="Verdana"/>
                <a:ea typeface="Calibri"/>
                <a:cs typeface="Times New Roman"/>
              </a:rPr>
              <a:t>-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CLICK </a:t>
            </a:r>
            <a:r>
              <a:rPr lang="en-US" sz="2000" b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ON ONE YOU WANT</a:t>
            </a:r>
            <a:endParaRPr lang="en-US" sz="1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REPEAT FOR </a:t>
            </a:r>
            <a:r>
              <a:rPr lang="en-US" sz="2000" b="1" dirty="0">
                <a:solidFill>
                  <a:srgbClr val="FF0505"/>
                </a:solidFill>
                <a:latin typeface="Verdana"/>
                <a:ea typeface="Calibri"/>
                <a:cs typeface="Times New Roman"/>
              </a:rPr>
              <a:t>ADDITIONAL </a:t>
            </a:r>
            <a:r>
              <a:rPr lang="en-US" sz="2000" b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RECIPIENTS</a:t>
            </a:r>
            <a:endParaRPr lang="en-US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/>
            </a:r>
            <a:b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</a:b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USING Cc AND Bcc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click on “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Show 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c &amp; Bcc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” in upper right corner</a:t>
            </a:r>
            <a:endParaRPr lang="en-US" sz="20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THE “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Cc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” (CARBON COPY) FIELD</a:t>
            </a: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	</a:t>
            </a:r>
            <a:endParaRPr lang="en-US" sz="2800" dirty="0">
              <a:ea typeface="Calibri"/>
              <a:cs typeface="Times New Roman"/>
            </a:endParaRPr>
          </a:p>
          <a:p>
            <a:pPr marL="914400" lvl="2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CAN ENTER  CONTACT(S) JUST LIKE “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T</a:t>
            </a:r>
            <a:r>
              <a:rPr lang="en-US" sz="2400" b="1" cap="sm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O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”</a:t>
            </a:r>
            <a:endParaRPr lang="en-US" sz="1600" dirty="0">
              <a:ea typeface="Calibri"/>
              <a:cs typeface="Times New Roman"/>
            </a:endParaRPr>
          </a:p>
          <a:p>
            <a:pPr marL="914400" lvl="2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THESE PEOPLE GET COPIES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(NOT EXPECTED TO REPLY)</a:t>
            </a:r>
            <a:endParaRPr lang="en-US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USING Bcc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THE “</a:t>
            </a:r>
            <a:r>
              <a:rPr lang="en-US" b="1" cap="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B</a:t>
            </a:r>
            <a:r>
              <a:rPr lang="en-US" b="1" cap="sm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cc</a:t>
            </a:r>
            <a:r>
              <a:rPr lang="en-US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” </a:t>
            </a:r>
            <a:r>
              <a:rPr lang="en-US" sz="20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(BLIND CARBON COPY) </a:t>
            </a:r>
            <a:r>
              <a:rPr lang="en-US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FIELD</a:t>
            </a:r>
            <a:endParaRPr lang="en-US" sz="2800" cap="all" dirty="0">
              <a:ea typeface="Calibri"/>
              <a:cs typeface="Times New Roman"/>
            </a:endParaRPr>
          </a:p>
          <a:p>
            <a:pPr marL="914400" lvl="2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sz="28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CAN ENTER CONTACT(S) JUST LIKE “</a:t>
            </a:r>
            <a:r>
              <a:rPr lang="en-US" sz="2800" b="1" cap="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T</a:t>
            </a:r>
            <a:r>
              <a:rPr lang="en-US" sz="2800" b="1" cap="sm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O</a:t>
            </a:r>
            <a:r>
              <a:rPr lang="en-US" sz="28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” AND “</a:t>
            </a:r>
            <a:r>
              <a:rPr lang="en-US" sz="2800" b="1" cap="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C</a:t>
            </a:r>
            <a:r>
              <a:rPr lang="en-US" sz="2800" b="1" cap="sm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C</a:t>
            </a:r>
            <a:r>
              <a:rPr lang="en-US" sz="28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”</a:t>
            </a:r>
            <a:endParaRPr lang="en-US" cap="all" dirty="0">
              <a:ea typeface="Calibri"/>
              <a:cs typeface="Times New Roman"/>
            </a:endParaRPr>
          </a:p>
          <a:p>
            <a:pPr marL="914400" lvl="2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sz="28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The primary recipients of your email will </a:t>
            </a:r>
            <a:r>
              <a:rPr lang="en-US" sz="2800" b="1" cap="all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NOT know that</a:t>
            </a:r>
            <a:r>
              <a:rPr lang="en-US" sz="28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 “</a:t>
            </a:r>
            <a:r>
              <a:rPr lang="en-US" sz="2800" b="1" cap="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B</a:t>
            </a:r>
            <a:r>
              <a:rPr lang="en-US" sz="2800" b="1" cap="small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cc</a:t>
            </a:r>
            <a:r>
              <a:rPr lang="en-US" sz="2800" b="1" cap="all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” got a copy of the email.</a:t>
            </a:r>
            <a:endParaRPr lang="en-US" cap="all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" marR="28575">
              <a:lnSpc>
                <a:spcPct val="115000"/>
              </a:lnSpc>
              <a:spcBef>
                <a:spcPts val="1875"/>
              </a:spcBef>
              <a:spcAft>
                <a:spcPts val="1875"/>
              </a:spcAft>
            </a:pPr>
            <a:r>
              <a:rPr lang="en-US" b="1" cap="all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When you want to make sure something gets followed up on, always </a:t>
            </a:r>
            <a:r>
              <a:rPr lang="en-US" b="1" cap="all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  <a:t>B</a:t>
            </a:r>
            <a:r>
              <a:rPr lang="en-US" b="1" cap="small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  <a:t>cc</a:t>
            </a:r>
            <a:r>
              <a:rPr lang="en-US" b="1" cap="all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 yourself on new emails to have a copy of the email coming into your “</a:t>
            </a:r>
            <a:r>
              <a:rPr lang="en-US" b="1" cap="all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  <a:t>IN</a:t>
            </a:r>
            <a:r>
              <a:rPr lang="en-US" b="1" cap="all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” box.</a:t>
            </a:r>
            <a:r>
              <a:rPr lang="en-US" cap="all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 </a:t>
            </a:r>
          </a:p>
          <a:p>
            <a:pPr marL="28575" marR="28575">
              <a:lnSpc>
                <a:spcPct val="115000"/>
              </a:lnSpc>
              <a:spcBef>
                <a:spcPts val="1875"/>
              </a:spcBef>
              <a:spcAft>
                <a:spcPts val="1875"/>
              </a:spcAft>
            </a:pPr>
            <a:r>
              <a:rPr lang="en-US" b="1" cap="all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Then you can put a </a:t>
            </a:r>
            <a:r>
              <a:rPr lang="en-US" b="1" cap="all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flag</a:t>
            </a:r>
            <a:r>
              <a:rPr lang="en-US" b="1" cap="all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on it</a:t>
            </a:r>
            <a:endParaRPr lang="en-US" b="1" cap="all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sz="4000" b="1" dirty="0" smtClean="0">
                <a:ea typeface="Calibri"/>
                <a:cs typeface="Times New Roman"/>
              </a:rPr>
              <a:t>NEW </a:t>
            </a:r>
            <a:r>
              <a:rPr lang="en-US" sz="4000" b="1" dirty="0">
                <a:ea typeface="Calibri"/>
                <a:cs typeface="Times New Roman"/>
              </a:rPr>
              <a:t>EMAIL SUBJECT LINE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SHORT, </a:t>
            </a:r>
            <a:endParaRPr lang="en-US" b="1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DESCRIPTIVE</a:t>
            </a:r>
            <a:r>
              <a:rPr lang="en-US" b="1" dirty="0">
                <a:ea typeface="Calibri"/>
                <a:cs typeface="Times New Roman"/>
              </a:rPr>
              <a:t>, </a:t>
            </a:r>
            <a:endParaRPr lang="en-US" b="1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HELPS </a:t>
            </a:r>
            <a:r>
              <a:rPr lang="en-US" b="1" dirty="0">
                <a:ea typeface="Calibri"/>
                <a:cs typeface="Times New Roman"/>
              </a:rPr>
              <a:t>TRACK CONVERSATION</a:t>
            </a:r>
            <a:endParaRPr lang="en-US" sz="16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CUT - COPY - PASTE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>
                <a:solidFill>
                  <a:srgbClr val="FF0000"/>
                </a:solidFill>
              </a:rPr>
              <a:t>Cut</a:t>
            </a:r>
            <a:r>
              <a:rPr lang="en-US" dirty="0"/>
              <a:t>, </a:t>
            </a:r>
            <a:r>
              <a:rPr lang="en-US" b="1" dirty="0">
                <a:solidFill>
                  <a:srgbClr val="FF0000"/>
                </a:solidFill>
              </a:rPr>
              <a:t>Copy</a:t>
            </a:r>
            <a:r>
              <a:rPr lang="en-US" dirty="0"/>
              <a:t>, and </a:t>
            </a:r>
            <a:r>
              <a:rPr lang="en-US" b="1" dirty="0">
                <a:solidFill>
                  <a:srgbClr val="FF0000"/>
                </a:solidFill>
              </a:rPr>
              <a:t>Paste</a:t>
            </a:r>
            <a:r>
              <a:rPr lang="en-US" dirty="0"/>
              <a:t> commands work as expected, like in any other text editor: select the </a:t>
            </a:r>
            <a:r>
              <a:rPr lang="en-US" b="1" dirty="0">
                <a:solidFill>
                  <a:srgbClr val="FF0505"/>
                </a:solidFill>
              </a:rPr>
              <a:t>text and then copy or cut</a:t>
            </a:r>
            <a:r>
              <a:rPr lang="en-US" dirty="0"/>
              <a:t>; click with your cursor where you want </a:t>
            </a:r>
            <a:r>
              <a:rPr lang="en-US" dirty="0" smtClean="0"/>
              <a:t>to make the insertion.</a:t>
            </a:r>
          </a:p>
          <a:p>
            <a:r>
              <a:rPr lang="en-US" dirty="0" smtClean="0"/>
              <a:t> </a:t>
            </a:r>
            <a:r>
              <a:rPr lang="en-US" dirty="0"/>
              <a:t>point in your email body to paste text.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7916781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3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REVIEW AGAIN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800" b="1" cap="all" dirty="0" smtClean="0"/>
          </a:p>
          <a:p>
            <a:pPr lvl="1"/>
            <a:r>
              <a:rPr lang="en-US" sz="2800" b="1" cap="all" dirty="0" smtClean="0"/>
              <a:t>Reply to one EMAIL I sent you</a:t>
            </a:r>
          </a:p>
          <a:p>
            <a:pPr lvl="1"/>
            <a:r>
              <a:rPr lang="en-US" sz="2800" b="1" cap="all" dirty="0" smtClean="0"/>
              <a:t>Add </a:t>
            </a:r>
            <a:r>
              <a:rPr lang="en-US" sz="2800" b="1" cap="all" dirty="0" smtClean="0">
                <a:solidFill>
                  <a:srgbClr val="FF0505"/>
                </a:solidFill>
              </a:rPr>
              <a:t>c</a:t>
            </a:r>
            <a:r>
              <a:rPr lang="en-US" sz="2800" b="1" cap="small" dirty="0" smtClean="0">
                <a:solidFill>
                  <a:srgbClr val="FF0505"/>
                </a:solidFill>
              </a:rPr>
              <a:t>c</a:t>
            </a:r>
            <a:r>
              <a:rPr lang="en-US" sz="2800" b="1" cap="all" dirty="0" smtClean="0">
                <a:solidFill>
                  <a:srgbClr val="FF0505"/>
                </a:solidFill>
              </a:rPr>
              <a:t> </a:t>
            </a:r>
            <a:r>
              <a:rPr lang="en-US" sz="2800" b="1" cap="all" dirty="0" smtClean="0"/>
              <a:t>and </a:t>
            </a:r>
            <a:r>
              <a:rPr lang="en-US" sz="2800" b="1" cap="all" dirty="0" smtClean="0">
                <a:solidFill>
                  <a:srgbClr val="FF0505"/>
                </a:solidFill>
              </a:rPr>
              <a:t>b</a:t>
            </a:r>
            <a:r>
              <a:rPr lang="en-US" sz="2800" b="1" cap="small" dirty="0" smtClean="0">
                <a:solidFill>
                  <a:srgbClr val="FF0505"/>
                </a:solidFill>
              </a:rPr>
              <a:t>cc</a:t>
            </a:r>
          </a:p>
          <a:p>
            <a:pPr lvl="1"/>
            <a:r>
              <a:rPr lang="en-US" sz="2800" b="1" cap="all" dirty="0" smtClean="0"/>
              <a:t>Add message</a:t>
            </a:r>
          </a:p>
          <a:p>
            <a:pPr lvl="1"/>
            <a:r>
              <a:rPr lang="en-US" sz="2800" b="1" cap="all" dirty="0" smtClean="0"/>
              <a:t>Send</a:t>
            </a:r>
          </a:p>
          <a:p>
            <a:pPr lvl="1"/>
            <a:r>
              <a:rPr lang="en-US" sz="2800" b="1" cap="all" dirty="0" smtClean="0"/>
              <a:t>Add to Contact List (IF ASKED)</a:t>
            </a:r>
          </a:p>
          <a:p>
            <a:pPr marL="274320" lvl="1" indent="0"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CONVERSATIONS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cs typeface="Times New Roman"/>
              </a:rPr>
              <a:t>WITH CONVERSATION SETTING “</a:t>
            </a:r>
            <a:r>
              <a:rPr lang="en-US" b="1" dirty="0">
                <a:solidFill>
                  <a:srgbClr val="FF0000"/>
                </a:solidFill>
                <a:cs typeface="Times New Roman"/>
              </a:rPr>
              <a:t>ON</a:t>
            </a:r>
            <a:r>
              <a:rPr lang="en-US" b="1" dirty="0">
                <a:cs typeface="Times New Roman"/>
              </a:rPr>
              <a:t>” ALL EMAILS WITH THE SAME SUBJECT LINE WILL BE LINKED TOGETHER SO YOU CAN SEE THE “</a:t>
            </a:r>
            <a:r>
              <a:rPr lang="en-US" b="1" dirty="0">
                <a:solidFill>
                  <a:srgbClr val="FF0000"/>
                </a:solidFill>
                <a:cs typeface="Times New Roman"/>
              </a:rPr>
              <a:t>STRING OF 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EMAILS</a:t>
            </a:r>
            <a:r>
              <a:rPr lang="en-US" b="1" dirty="0" smtClean="0">
                <a:cs typeface="Times New Roman"/>
              </a:rPr>
              <a:t>”</a:t>
            </a:r>
            <a:endParaRPr lang="en-US" dirty="0"/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EACH NEW EMAIL SUBJECT CAN </a:t>
            </a:r>
            <a:r>
              <a:rPr lang="en-US" b="1" dirty="0">
                <a:ea typeface="Calibri"/>
                <a:cs typeface="Times New Roman"/>
              </a:rPr>
              <a:t>BE THE BEGINNING OF  A </a:t>
            </a:r>
            <a:r>
              <a:rPr lang="en-US" b="1" dirty="0" smtClean="0">
                <a:ea typeface="Calibri"/>
                <a:cs typeface="Times New Roman"/>
              </a:rPr>
              <a:t>“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CONVERSATION</a:t>
            </a:r>
            <a:r>
              <a:rPr lang="en-US" b="1" dirty="0" smtClean="0">
                <a:ea typeface="Calibri"/>
                <a:cs typeface="Times New Roman"/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SETTING UP CONVERSATIONS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LEFT CLICK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GEAR, “MORE MAIL SETTINGS”</a:t>
            </a:r>
            <a:r>
              <a:rPr lang="en-US" b="1" dirty="0" smtClean="0">
                <a:ea typeface="Calibri"/>
                <a:cs typeface="Times New Roman"/>
              </a:rPr>
              <a:t>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  ….THERE </a:t>
            </a:r>
            <a:r>
              <a:rPr lang="en-US" b="1" dirty="0">
                <a:ea typeface="Calibri"/>
                <a:cs typeface="Times New Roman"/>
              </a:rPr>
              <a:t>IS A SETTING </a:t>
            </a:r>
            <a:r>
              <a:rPr lang="en-US" b="1" dirty="0" smtClean="0">
                <a:ea typeface="Calibri"/>
                <a:cs typeface="Times New Roman"/>
              </a:rPr>
              <a:t>ON LEFT SIDE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small" dirty="0" smtClean="0">
                <a:solidFill>
                  <a:srgbClr val="00B050"/>
                </a:solidFill>
                <a:ea typeface="Calibri"/>
                <a:cs typeface="Times New Roman"/>
              </a:rPr>
              <a:t>Reading email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small" dirty="0" smtClean="0">
                <a:ea typeface="Calibri"/>
                <a:cs typeface="Times New Roman"/>
              </a:rPr>
              <a:t>Third item –</a:t>
            </a:r>
            <a:r>
              <a:rPr lang="en-US" sz="3200" b="1" cap="small" dirty="0" smtClean="0">
                <a:solidFill>
                  <a:srgbClr val="00B050"/>
                </a:solidFill>
                <a:ea typeface="Calibri"/>
                <a:cs typeface="Times New Roman"/>
              </a:rPr>
              <a:t>group by  conversation</a:t>
            </a:r>
            <a:endParaRPr lang="en-US" sz="3200" cap="small" dirty="0">
              <a:solidFill>
                <a:srgbClr val="00B05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AUTOMATICALLY OPEN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MAKE YOUR EMAIL A FAVORITE OR BOOKMARK </a:t>
            </a:r>
          </a:p>
          <a:p>
            <a:pPr lvl="1"/>
            <a:r>
              <a:rPr lang="en-US" b="1" dirty="0" smtClean="0"/>
              <a:t>OPEN EMAIL (IN GOOGLE CHROME)</a:t>
            </a:r>
          </a:p>
          <a:p>
            <a:pPr lvl="1"/>
            <a:r>
              <a:rPr lang="en-US" b="1" dirty="0" smtClean="0"/>
              <a:t>CLICK STAR</a:t>
            </a:r>
          </a:p>
          <a:p>
            <a:pPr lvl="1"/>
            <a:r>
              <a:rPr lang="en-US" b="1" dirty="0" smtClean="0"/>
              <a:t>PICK BOOKMARKS BAR</a:t>
            </a:r>
          </a:p>
          <a:p>
            <a:pPr lvl="1"/>
            <a:r>
              <a:rPr lang="en-US" b="1" dirty="0" smtClean="0"/>
              <a:t>DONE</a:t>
            </a:r>
          </a:p>
          <a:p>
            <a:r>
              <a:rPr lang="en-US" sz="2800" b="1" dirty="0" smtClean="0">
                <a:ea typeface="Calibri"/>
                <a:cs typeface="Times New Roman"/>
              </a:rPr>
              <a:t>DO NOT CLICK 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KEEP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ME SIGNED IN </a:t>
            </a:r>
            <a:r>
              <a:rPr lang="en-US" sz="2800" b="1" dirty="0">
                <a:ea typeface="Calibri"/>
                <a:cs typeface="Times New Roman"/>
              </a:rPr>
              <a:t>CHECK BOX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718185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81000" y="3733800"/>
            <a:ext cx="8382000" cy="899160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ATTACHMENTS TO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6905888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90600" y="2514600"/>
            <a:ext cx="6477000" cy="2148840"/>
          </a:xfrm>
          <a:prstGeom prst="roundRect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TIP-</a:t>
            </a:r>
            <a:br>
              <a:rPr lang="en-US" sz="3200" b="1" dirty="0" smtClean="0"/>
            </a:br>
            <a:r>
              <a:rPr lang="en-US" sz="3200" b="1" dirty="0" smtClean="0"/>
              <a:t>WHERE IS MY ATTACHMENT?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PRE-LOCATE </a:t>
            </a:r>
            <a:r>
              <a:rPr lang="en-US" b="1" dirty="0">
                <a:ea typeface="Calibri"/>
                <a:cs typeface="Times New Roman"/>
              </a:rPr>
              <a:t>THE </a:t>
            </a:r>
            <a:r>
              <a:rPr lang="en-US" b="1" dirty="0" smtClean="0">
                <a:ea typeface="Calibri"/>
                <a:cs typeface="Times New Roman"/>
              </a:rPr>
              <a:t>DOCUMENT, PHOTO, ETC. THAT YOU WANT TO ATTACH </a:t>
            </a:r>
            <a:r>
              <a:rPr lang="en-US" b="1" dirty="0">
                <a:ea typeface="Calibri"/>
                <a:cs typeface="Times New Roman"/>
              </a:rPr>
              <a:t>AND </a:t>
            </a:r>
            <a:endParaRPr lang="en-US" b="1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PUT A COPY </a:t>
            </a:r>
            <a:r>
              <a:rPr lang="en-US" b="1" dirty="0" smtClean="0">
                <a:ea typeface="Calibri"/>
                <a:cs typeface="Times New Roman"/>
              </a:rPr>
              <a:t>(Do </a:t>
            </a:r>
            <a:r>
              <a:rPr lang="en-US" b="1" dirty="0" smtClean="0">
                <a:solidFill>
                  <a:srgbClr val="FF0505"/>
                </a:solidFill>
                <a:ea typeface="Calibri"/>
                <a:cs typeface="Times New Roman"/>
              </a:rPr>
              <a:t>NOT</a:t>
            </a:r>
            <a:r>
              <a:rPr lang="en-US" b="1" dirty="0" smtClean="0">
                <a:ea typeface="Calibri"/>
                <a:cs typeface="Times New Roman"/>
              </a:rPr>
              <a:t> move the original file) OF IT ON </a:t>
            </a:r>
            <a:r>
              <a:rPr lang="en-US" b="1" dirty="0">
                <a:ea typeface="Calibri"/>
                <a:cs typeface="Times New Roman"/>
              </a:rPr>
              <a:t>THE DESKTOP WHERE IT IS </a:t>
            </a:r>
            <a:r>
              <a:rPr lang="en-US" b="1" dirty="0" smtClean="0">
                <a:ea typeface="Calibri"/>
                <a:cs typeface="Times New Roman"/>
              </a:rPr>
              <a:t>EASIER </a:t>
            </a:r>
            <a:r>
              <a:rPr lang="en-US" b="1" dirty="0">
                <a:ea typeface="Calibri"/>
                <a:cs typeface="Times New Roman"/>
              </a:rPr>
              <a:t>TO </a:t>
            </a:r>
            <a:r>
              <a:rPr lang="en-US" b="1" dirty="0" smtClean="0">
                <a:ea typeface="Calibri"/>
                <a:cs typeface="Times New Roman"/>
              </a:rPr>
              <a:t>FIND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AFTERWARDS, YOU CAN DELETE THE “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COPY</a:t>
            </a:r>
            <a:r>
              <a:rPr lang="en-US" b="1" dirty="0" smtClean="0">
                <a:ea typeface="Calibri"/>
                <a:cs typeface="Times New Roman"/>
              </a:rPr>
              <a:t>” FROM DESKTOP</a:t>
            </a:r>
          </a:p>
          <a:p>
            <a:r>
              <a:rPr lang="en-US" b="1" dirty="0">
                <a:ea typeface="Calibri"/>
                <a:cs typeface="Times New Roman"/>
              </a:rPr>
              <a:t>SOMETIMES GOOD TO MENTION IN BODY OF EMAIL THAT THERE IS AN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ATTACHMENT</a:t>
            </a:r>
            <a:r>
              <a:rPr lang="en-US" b="1" dirty="0" smtClean="0">
                <a:ea typeface="Calibri"/>
                <a:cs typeface="Times New Roman"/>
              </a:rPr>
              <a:t> TO THE EMAIL</a:t>
            </a:r>
            <a:endParaRPr lang="en-US" b="1" dirty="0">
              <a:ea typeface="Calibri"/>
              <a:cs typeface="Times New Roman"/>
            </a:endParaRPr>
          </a:p>
          <a:p>
            <a:r>
              <a:rPr lang="en-US" b="1" dirty="0" smtClean="0">
                <a:cs typeface="Times New Roman"/>
              </a:rPr>
              <a:t>THAT </a:t>
            </a:r>
            <a:r>
              <a:rPr lang="en-US" b="1" dirty="0">
                <a:cs typeface="Times New Roman"/>
              </a:rPr>
              <a:t>WAY THE RECIPIENT WILL KNOW TO </a:t>
            </a:r>
            <a:r>
              <a:rPr lang="en-US" b="1" dirty="0">
                <a:solidFill>
                  <a:srgbClr val="FF0000"/>
                </a:solidFill>
                <a:cs typeface="Times New Roman"/>
              </a:rPr>
              <a:t>LOOK FOR IT</a:t>
            </a:r>
            <a:endParaRPr lang="en-US" dirty="0">
              <a:solidFill>
                <a:srgbClr val="FF0000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ATTACHMENTS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CLICKING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a typeface="Calibri"/>
                <a:cs typeface="Times New Roman"/>
              </a:rPr>
              <a:t>ATTACH FILES </a:t>
            </a:r>
            <a:r>
              <a:rPr lang="en-US" b="1" dirty="0" smtClean="0">
                <a:ea typeface="Calibri"/>
                <a:cs typeface="Times New Roman"/>
              </a:rPr>
              <a:t>WILL </a:t>
            </a:r>
            <a:r>
              <a:rPr lang="en-US" b="1" dirty="0">
                <a:ea typeface="Calibri"/>
                <a:cs typeface="Times New Roman"/>
              </a:rPr>
              <a:t>OPEN A LIBRARY OF DOCUMENTS FOR YOU TO CHOOSE THE ONE YOU WANT TO </a:t>
            </a:r>
            <a:r>
              <a:rPr lang="en-US" b="1" dirty="0" smtClean="0">
                <a:ea typeface="Calibri"/>
                <a:cs typeface="Times New Roman"/>
              </a:rPr>
              <a:t>ATTACH.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LOCATE ITEM/YOUR DESKTOP/LIBRARIES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sz="2800" b="1" dirty="0" smtClean="0">
                <a:solidFill>
                  <a:srgbClr val="FF0505"/>
                </a:solidFill>
                <a:ea typeface="Calibri"/>
                <a:cs typeface="Times New Roman"/>
              </a:rPr>
              <a:t>LEFT </a:t>
            </a:r>
            <a:r>
              <a:rPr lang="en-US" sz="2800" b="1" dirty="0">
                <a:solidFill>
                  <a:srgbClr val="FF0505"/>
                </a:solidFill>
                <a:ea typeface="Calibri"/>
                <a:cs typeface="Times New Roman"/>
              </a:rPr>
              <a:t>CLICK </a:t>
            </a:r>
            <a:r>
              <a:rPr lang="en-US" sz="2800" b="1" dirty="0" smtClean="0">
                <a:solidFill>
                  <a:srgbClr val="FF0505"/>
                </a:solidFill>
                <a:ea typeface="Calibri"/>
                <a:cs typeface="Times New Roman"/>
              </a:rPr>
              <a:t>TO HIGHLIGHT </a:t>
            </a:r>
            <a:r>
              <a:rPr lang="en-US" sz="2800" b="1" dirty="0" smtClean="0">
                <a:ea typeface="Calibri"/>
                <a:cs typeface="Times New Roman"/>
              </a:rPr>
              <a:t>THE </a:t>
            </a:r>
            <a:r>
              <a:rPr lang="en-US" sz="2800" b="1" dirty="0">
                <a:ea typeface="Calibri"/>
                <a:cs typeface="Times New Roman"/>
              </a:rPr>
              <a:t>ITEM YOU WANT TO </a:t>
            </a:r>
            <a:r>
              <a:rPr lang="en-US" sz="2800" b="1" dirty="0" smtClean="0">
                <a:ea typeface="Calibri"/>
                <a:cs typeface="Times New Roman"/>
              </a:rPr>
              <a:t>ATTACH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sz="2800" b="1" dirty="0" smtClean="0">
                <a:solidFill>
                  <a:srgbClr val="FF0505"/>
                </a:solidFill>
                <a:ea typeface="Calibri"/>
                <a:cs typeface="Times New Roman"/>
              </a:rPr>
              <a:t>DOUBLE CLICK TO ATTACH </a:t>
            </a:r>
            <a:r>
              <a:rPr lang="en-US" sz="2800" b="1" dirty="0" smtClean="0">
                <a:ea typeface="Calibri"/>
                <a:cs typeface="Times New Roman"/>
              </a:rPr>
              <a:t>TO EMAIL</a:t>
            </a:r>
            <a:endParaRPr lang="en-US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ea typeface="Calibri"/>
                <a:cs typeface="Times New Roman"/>
              </a:rPr>
              <a:t>IN </a:t>
            </a:r>
            <a:r>
              <a:rPr lang="en-US" b="1" dirty="0">
                <a:solidFill>
                  <a:srgbClr val="00B050"/>
                </a:solidFill>
                <a:ea typeface="Calibri"/>
                <a:cs typeface="Times New Roman"/>
              </a:rPr>
              <a:t>FREE </a:t>
            </a:r>
            <a:r>
              <a:rPr lang="en-US" b="1" dirty="0" smtClean="0">
                <a:solidFill>
                  <a:srgbClr val="00B050"/>
                </a:solidFill>
                <a:ea typeface="Calibri"/>
                <a:cs typeface="Times New Roman"/>
              </a:rPr>
              <a:t>OUTLOOK </a:t>
            </a:r>
            <a:r>
              <a:rPr lang="en-US" b="1" dirty="0">
                <a:ea typeface="Calibri"/>
                <a:cs typeface="Times New Roman"/>
              </a:rPr>
              <a:t>FILE SIZE LIMIT IS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NO LIMITED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b="1" dirty="0">
                <a:ea typeface="Calibri"/>
                <a:cs typeface="Times New Roman"/>
              </a:rPr>
              <a:t>FOR MULTIPLE ATTACHMENTS, REPEAT</a:t>
            </a:r>
            <a:endParaRPr lang="en-US" sz="16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ATTACH </a:t>
            </a:r>
            <a:r>
              <a:rPr lang="en-US" b="1" dirty="0">
                <a:ea typeface="Calibri"/>
                <a:cs typeface="Times New Roman"/>
              </a:rPr>
              <a:t>PHOTO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SIMILAR PROCEDURE</a:t>
            </a:r>
            <a:endParaRPr lang="en-US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MAY GET A STATUS CHART TELLING YOU OF 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PROGRESS OF THE UPLOAD </a:t>
            </a:r>
            <a:r>
              <a:rPr lang="en-US" b="1" dirty="0">
                <a:ea typeface="Calibri"/>
                <a:cs typeface="Times New Roman"/>
              </a:rPr>
              <a:t>TO ATTACH </a:t>
            </a:r>
            <a:r>
              <a:rPr lang="en-US" b="1" dirty="0" smtClean="0">
                <a:ea typeface="Calibri"/>
                <a:cs typeface="Times New Roman"/>
              </a:rPr>
              <a:t>PHOTO/MOVIE </a:t>
            </a:r>
            <a:r>
              <a:rPr lang="en-US" b="1" dirty="0">
                <a:ea typeface="Calibri"/>
                <a:cs typeface="Times New Roman"/>
              </a:rPr>
              <a:t>TO THE EMAIL</a:t>
            </a:r>
            <a:endParaRPr lang="en-US" sz="16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7200907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2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ADD A SIGNATURE TO YOUR EMAIL</a:t>
            </a:r>
            <a:r>
              <a:rPr lang="en-US" sz="3200" dirty="0">
                <a:ea typeface="Calibri"/>
                <a:cs typeface="Times New Roman"/>
              </a:rPr>
              <a:t/>
            </a:r>
            <a:br>
              <a:rPr lang="en-US" sz="32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1900"/>
          </a:xfrm>
        </p:spPr>
        <p:txBody>
          <a:bodyPr>
            <a:normAutofit fontScale="25000" lnSpcReduction="20000"/>
          </a:bodyPr>
          <a:lstStyle/>
          <a:p>
            <a:pPr marL="28575" marR="28575">
              <a:spcBef>
                <a:spcPts val="1200"/>
              </a:spcBef>
              <a:spcAft>
                <a:spcPts val="600"/>
              </a:spcAft>
            </a:pPr>
            <a:endParaRPr lang="en-US" sz="4400" b="1" dirty="0" smtClean="0">
              <a:solidFill>
                <a:srgbClr val="000000"/>
              </a:solidFill>
              <a:effectLst/>
              <a:latin typeface="Verdana"/>
              <a:ea typeface="Times New Roman"/>
            </a:endParaRPr>
          </a:p>
          <a:p>
            <a:pPr marL="28575" marR="28575">
              <a:spcBef>
                <a:spcPts val="1200"/>
              </a:spcBef>
              <a:spcAft>
                <a:spcPts val="60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Verdana"/>
                <a:ea typeface="Times New Roman"/>
              </a:rPr>
              <a:t>MANUAL </a:t>
            </a:r>
            <a:r>
              <a:rPr lang="en-US" sz="9600" b="1" dirty="0" smtClean="0">
                <a:solidFill>
                  <a:srgbClr val="FF0000"/>
                </a:solidFill>
                <a:latin typeface="Verdana"/>
                <a:ea typeface="Times New Roman"/>
              </a:rPr>
              <a:t>SINGLE</a:t>
            </a:r>
            <a:r>
              <a:rPr lang="en-US" sz="9600" b="1" dirty="0" smtClean="0">
                <a:solidFill>
                  <a:srgbClr val="000000"/>
                </a:solidFill>
                <a:latin typeface="Verdana"/>
                <a:ea typeface="Times New Roman"/>
              </a:rPr>
              <a:t> SIGNATURE</a:t>
            </a:r>
          </a:p>
          <a:p>
            <a:pPr marL="28575" marR="28575">
              <a:spcBef>
                <a:spcPts val="1200"/>
              </a:spcBef>
              <a:spcAft>
                <a:spcPts val="60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Verdana"/>
                <a:ea typeface="Times New Roman"/>
              </a:rPr>
              <a:t>CAN HAVE MULTIPLE SIGNATURES, </a:t>
            </a:r>
          </a:p>
          <a:p>
            <a:pPr marL="28575" marR="28575">
              <a:spcBef>
                <a:spcPts val="1200"/>
              </a:spcBef>
              <a:spcAft>
                <a:spcPts val="600"/>
              </a:spcAft>
            </a:pPr>
            <a:r>
              <a:rPr lang="en-US" sz="9600" b="1" dirty="0" smtClean="0">
                <a:solidFill>
                  <a:srgbClr val="000000"/>
                </a:solidFill>
                <a:latin typeface="Verdana"/>
                <a:ea typeface="Times New Roman"/>
              </a:rPr>
              <a:t>CAN SET UP AUTOMATIC SIGNATURE, </a:t>
            </a:r>
          </a:p>
          <a:p>
            <a:pPr marL="828675" marR="28575" lvl="2">
              <a:spcBef>
                <a:spcPts val="120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FF0000"/>
                </a:solidFill>
                <a:effectLst/>
                <a:latin typeface="Verdana"/>
                <a:ea typeface="Times New Roman"/>
              </a:rPr>
              <a:t>GEAR, MORE MAIL SETTINGS</a:t>
            </a:r>
          </a:p>
          <a:p>
            <a:pPr marL="828675" marR="28575" lvl="2">
              <a:spcBef>
                <a:spcPts val="1200"/>
              </a:spcBef>
              <a:spcAft>
                <a:spcPts val="600"/>
              </a:spcAft>
            </a:pPr>
            <a:r>
              <a:rPr lang="en-US" sz="6400" b="1" dirty="0" smtClean="0">
                <a:solidFill>
                  <a:srgbClr val="FF0000"/>
                </a:solidFill>
                <a:effectLst/>
                <a:latin typeface="Verdana"/>
                <a:ea typeface="Times New Roman"/>
              </a:rPr>
              <a:t>MESSAGE FONT AND SIGNATURE – </a:t>
            </a:r>
            <a:r>
              <a:rPr lang="en-US" sz="6400" b="1" dirty="0" smtClean="0">
                <a:effectLst/>
                <a:latin typeface="Verdana"/>
                <a:ea typeface="Times New Roman"/>
              </a:rPr>
              <a:t>CREATE YOUR OWN</a:t>
            </a:r>
          </a:p>
          <a:p>
            <a:pPr marL="28575" marR="28575">
              <a:spcBef>
                <a:spcPts val="1200"/>
              </a:spcBef>
              <a:spcAft>
                <a:spcPts val="6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Verdana"/>
                <a:ea typeface="Times New Roman"/>
              </a:rPr>
              <a:t>Reference signature on email sent to you </a:t>
            </a:r>
            <a:endParaRPr lang="en-US" sz="7200" b="1" dirty="0" smtClean="0">
              <a:solidFill>
                <a:srgbClr val="000000"/>
              </a:solidFill>
              <a:effectLst/>
              <a:latin typeface="Verdana"/>
              <a:ea typeface="Times New Roman"/>
            </a:endParaRPr>
          </a:p>
          <a:p>
            <a:pPr marL="28575" marR="28575">
              <a:spcBef>
                <a:spcPts val="1200"/>
              </a:spcBef>
              <a:spcAft>
                <a:spcPts val="600"/>
              </a:spcAft>
            </a:pP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SEND </a:t>
            </a:r>
            <a:r>
              <a:rPr lang="en-US" b="1" dirty="0">
                <a:ea typeface="Calibri"/>
                <a:cs typeface="Times New Roman"/>
              </a:rPr>
              <a:t>YOUR </a:t>
            </a:r>
            <a:r>
              <a:rPr lang="en-US" b="1" dirty="0" smtClean="0">
                <a:ea typeface="Calibri"/>
                <a:cs typeface="Times New Roman"/>
              </a:rPr>
              <a:t>NEW </a:t>
            </a:r>
            <a:r>
              <a:rPr lang="en-US" b="1" dirty="0">
                <a:ea typeface="Calibri"/>
                <a:cs typeface="Times New Roman"/>
              </a:rPr>
              <a:t>EMAIL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all" dirty="0" smtClean="0">
                <a:ea typeface="Calibri"/>
                <a:cs typeface="Times New Roman"/>
              </a:rPr>
              <a:t>Take a moment to read and review what you are </a:t>
            </a:r>
            <a:r>
              <a:rPr lang="en-US" b="1" cap="all" dirty="0" smtClean="0">
                <a:solidFill>
                  <a:srgbClr val="FF0000"/>
                </a:solidFill>
                <a:ea typeface="Calibri"/>
                <a:cs typeface="Times New Roman"/>
              </a:rPr>
              <a:t>about to send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all" dirty="0" smtClean="0">
                <a:ea typeface="Calibri"/>
                <a:cs typeface="Times New Roman"/>
              </a:rPr>
              <a:t>CLICK </a:t>
            </a:r>
            <a:r>
              <a:rPr lang="en-US" b="1" cap="all" dirty="0">
                <a:ea typeface="Calibri"/>
                <a:cs typeface="Times New Roman"/>
              </a:rPr>
              <a:t>“</a:t>
            </a:r>
            <a:r>
              <a:rPr lang="en-US" b="1" cap="all" dirty="0">
                <a:solidFill>
                  <a:srgbClr val="FF0000"/>
                </a:solidFill>
                <a:ea typeface="Calibri"/>
                <a:cs typeface="Times New Roman"/>
              </a:rPr>
              <a:t>SEND</a:t>
            </a:r>
            <a:r>
              <a:rPr lang="en-US" b="1" cap="all" dirty="0">
                <a:ea typeface="Calibri"/>
                <a:cs typeface="Times New Roman"/>
              </a:rPr>
              <a:t>” </a:t>
            </a:r>
            <a:r>
              <a:rPr lang="en-US" b="1" cap="all" dirty="0" smtClean="0">
                <a:ea typeface="Calibri"/>
                <a:cs typeface="Times New Roman"/>
              </a:rPr>
              <a:t>BUTTON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all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b="1" cap="all" dirty="0" smtClean="0">
                <a:ea typeface="Calibri"/>
                <a:cs typeface="Times New Roman"/>
              </a:rPr>
              <a:t>OR</a:t>
            </a:r>
            <a:r>
              <a:rPr lang="en-US" b="1" cap="all" dirty="0" smtClean="0">
                <a:solidFill>
                  <a:srgbClr val="FF0000"/>
                </a:solidFill>
                <a:ea typeface="Calibri"/>
                <a:cs typeface="Times New Roman"/>
              </a:rPr>
              <a:t> SAVE DRAFT </a:t>
            </a:r>
            <a:r>
              <a:rPr lang="en-US" b="1" cap="all" dirty="0" smtClean="0">
                <a:ea typeface="Calibri"/>
                <a:cs typeface="Times New Roman"/>
              </a:rPr>
              <a:t>(OPTIONAL)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all" dirty="0" smtClean="0">
                <a:ea typeface="Calibri"/>
                <a:cs typeface="Times New Roman"/>
              </a:rPr>
              <a:t>OR</a:t>
            </a:r>
            <a:r>
              <a:rPr lang="en-US" b="1" cap="all" dirty="0" smtClean="0">
                <a:solidFill>
                  <a:srgbClr val="FF0000"/>
                </a:solidFill>
                <a:ea typeface="Calibri"/>
                <a:cs typeface="Times New Roman"/>
              </a:rPr>
              <a:t> RICH TEXT</a:t>
            </a:r>
            <a:r>
              <a:rPr lang="en-US" b="1" cap="all" dirty="0" smtClean="0">
                <a:ea typeface="Calibri"/>
                <a:cs typeface="Times New Roman"/>
              </a:rPr>
              <a:t> (OPTIONAL)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all" dirty="0" smtClean="0">
                <a:ea typeface="Calibri"/>
                <a:cs typeface="Times New Roman"/>
              </a:rPr>
              <a:t>SET </a:t>
            </a:r>
            <a:r>
              <a:rPr lang="en-US" b="1" cap="all" dirty="0" smtClean="0">
                <a:solidFill>
                  <a:srgbClr val="FF0505"/>
                </a:solidFill>
                <a:ea typeface="Calibri"/>
                <a:cs typeface="Times New Roman"/>
              </a:rPr>
              <a:t>PRIORITY </a:t>
            </a:r>
            <a:r>
              <a:rPr lang="en-US" b="1" cap="all" dirty="0" smtClean="0">
                <a:ea typeface="Calibri"/>
                <a:cs typeface="Times New Roman"/>
              </a:rPr>
              <a:t>(OPTIONAL)</a:t>
            </a:r>
            <a:endParaRPr lang="en-US" cap="all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SEND/SAVE DRAFT/OPTIONS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754880" cy="433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7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RICH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 Text Format (RTF) is a </a:t>
            </a:r>
            <a:r>
              <a:rPr lang="en-US" u="sng" dirty="0">
                <a:hlinkClick r:id="rId2"/>
              </a:rPr>
              <a:t>file</a:t>
            </a:r>
            <a:r>
              <a:rPr lang="en-US" dirty="0"/>
              <a:t> </a:t>
            </a:r>
            <a:r>
              <a:rPr lang="en-US" u="sng" dirty="0">
                <a:hlinkClick r:id="rId3"/>
              </a:rPr>
              <a:t>format</a:t>
            </a:r>
            <a:r>
              <a:rPr lang="en-US" dirty="0"/>
              <a:t> that lets you exchange </a:t>
            </a:r>
            <a:r>
              <a:rPr lang="en-US" u="sng" dirty="0">
                <a:hlinkClick r:id="rId4"/>
              </a:rPr>
              <a:t>text</a:t>
            </a:r>
            <a:r>
              <a:rPr lang="en-US" dirty="0"/>
              <a:t> files between different </a:t>
            </a:r>
            <a:r>
              <a:rPr lang="en-US" u="sng" dirty="0">
                <a:hlinkClick r:id="rId5"/>
              </a:rPr>
              <a:t>word processor</a:t>
            </a:r>
            <a:r>
              <a:rPr lang="en-US" dirty="0"/>
              <a:t>s in different </a:t>
            </a:r>
            <a:r>
              <a:rPr lang="en-US" u="sng" dirty="0">
                <a:hlinkClick r:id="rId6"/>
              </a:rPr>
              <a:t>operating </a:t>
            </a:r>
            <a:r>
              <a:rPr lang="en-US" u="sng" dirty="0">
                <a:solidFill>
                  <a:srgbClr val="002060"/>
                </a:solidFill>
                <a:hlinkClick r:id="rId6"/>
              </a:rPr>
              <a:t>system</a:t>
            </a:r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SENDING EMAIL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ea typeface="Calibri"/>
                <a:cs typeface="Times New Roman"/>
              </a:rPr>
              <a:t>ONCE </a:t>
            </a:r>
            <a:r>
              <a:rPr lang="en-US" sz="2800" b="1" dirty="0" smtClean="0">
                <a:ea typeface="Calibri"/>
                <a:cs typeface="Times New Roman"/>
              </a:rPr>
              <a:t>DONE </a:t>
            </a:r>
            <a:r>
              <a:rPr lang="en-US" sz="2800" b="1" dirty="0">
                <a:ea typeface="Calibri"/>
                <a:cs typeface="Times New Roman"/>
              </a:rPr>
              <a:t>ADDING </a:t>
            </a:r>
            <a:r>
              <a:rPr lang="en-US" sz="2800" b="1" dirty="0" smtClean="0">
                <a:ea typeface="Calibri"/>
                <a:cs typeface="Times New Roman"/>
              </a:rPr>
              <a:t>RECIPIENT(S) , </a:t>
            </a:r>
            <a:r>
              <a:rPr lang="en-US" sz="2800" b="1" dirty="0">
                <a:ea typeface="Calibri"/>
                <a:cs typeface="Times New Roman"/>
              </a:rPr>
              <a:t>SUBJECT LINE, EDITING, </a:t>
            </a:r>
            <a:r>
              <a:rPr lang="en-US" sz="2800" b="1" dirty="0" smtClean="0">
                <a:ea typeface="Calibri"/>
                <a:cs typeface="Times New Roman"/>
              </a:rPr>
              <a:t>ATTACHING, CLICK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SEND</a:t>
            </a:r>
            <a:r>
              <a:rPr lang="en-US" sz="2800" b="1" dirty="0">
                <a:ea typeface="Calibri"/>
                <a:cs typeface="Times New Roman"/>
              </a:rPr>
              <a:t>. </a:t>
            </a:r>
            <a:endParaRPr lang="en-US" sz="28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EMAIL </a:t>
            </a:r>
            <a:r>
              <a:rPr lang="en-US" b="1" dirty="0">
                <a:ea typeface="Calibri"/>
                <a:cs typeface="Times New Roman"/>
              </a:rPr>
              <a:t>DOES THREE THINGS</a:t>
            </a:r>
            <a:r>
              <a:rPr lang="en-US" b="1" dirty="0" smtClean="0">
                <a:ea typeface="Calibri"/>
                <a:cs typeface="Times New Roman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a typeface="Calibri"/>
                <a:cs typeface="Times New Roman"/>
              </a:rPr>
              <a:t>1</a:t>
            </a:r>
            <a:r>
              <a:rPr lang="en-US" sz="2000" b="1" dirty="0">
                <a:ea typeface="Calibri"/>
                <a:cs typeface="Times New Roman"/>
              </a:rPr>
              <a:t>-</a:t>
            </a:r>
            <a:r>
              <a:rPr lang="en-US" sz="2400" b="1" dirty="0">
                <a:ea typeface="Calibri"/>
                <a:cs typeface="Times New Roman"/>
              </a:rPr>
              <a:t>COPY SENT TO “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SENT</a:t>
            </a:r>
            <a:r>
              <a:rPr lang="en-US" sz="2400" b="1" dirty="0">
                <a:ea typeface="Calibri"/>
                <a:cs typeface="Times New Roman"/>
              </a:rPr>
              <a:t>” FOLDER</a:t>
            </a:r>
            <a:endParaRPr lang="en-US" sz="2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a typeface="Calibri"/>
                <a:cs typeface="Times New Roman"/>
              </a:rPr>
              <a:t>2-COPY SENT TO ALL RECIPIENTS IN “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TO</a:t>
            </a:r>
            <a:r>
              <a:rPr lang="en-US" sz="2400" b="1" dirty="0">
                <a:ea typeface="Calibri"/>
                <a:cs typeface="Times New Roman"/>
              </a:rPr>
              <a:t>”, “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CC</a:t>
            </a:r>
            <a:r>
              <a:rPr lang="en-US" sz="2400" b="1" dirty="0">
                <a:ea typeface="Calibri"/>
                <a:cs typeface="Times New Roman"/>
              </a:rPr>
              <a:t>” &amp; “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BCC</a:t>
            </a:r>
            <a:r>
              <a:rPr lang="en-US" sz="2400" b="1" dirty="0">
                <a:ea typeface="Calibri"/>
                <a:cs typeface="Times New Roman"/>
              </a:rPr>
              <a:t>”</a:t>
            </a:r>
            <a:endParaRPr lang="en-US" sz="2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a typeface="Calibri"/>
                <a:cs typeface="Times New Roman"/>
              </a:rPr>
              <a:t>3-GIVES YOU CONFIRMATION IT WAS </a:t>
            </a:r>
            <a:r>
              <a:rPr lang="en-US" sz="2400" b="1" dirty="0" smtClean="0">
                <a:ea typeface="Calibri"/>
                <a:cs typeface="Times New Roman"/>
              </a:rPr>
              <a:t>SENT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59</a:t>
            </a:fld>
            <a:endParaRPr lang="en-US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4953000"/>
            <a:ext cx="59436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IN TO MICROSOFT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00200"/>
            <a:ext cx="88868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191000" y="2133600"/>
            <a:ext cx="4953000" cy="1905000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410200"/>
            <a:ext cx="3200400" cy="838200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ONCE EMAIL IS SENT YOU WILL BE </a:t>
            </a:r>
            <a:r>
              <a:rPr lang="en-US" sz="4000" dirty="0" smtClean="0">
                <a:solidFill>
                  <a:srgbClr val="FF0000"/>
                </a:solidFill>
              </a:rPr>
              <a:t>PROMPTED TO ADD </a:t>
            </a:r>
            <a:r>
              <a:rPr lang="en-US" sz="4000" dirty="0" smtClean="0"/>
              <a:t>RECIPIENT AS NEW CONTACT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619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0615616">
            <a:off x="4196949" y="3230115"/>
            <a:ext cx="1359408" cy="484632"/>
          </a:xfrm>
          <a:prstGeom prst="leftArrow">
            <a:avLst/>
          </a:prstGeom>
          <a:solidFill>
            <a:srgbClr val="FF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cap="all" dirty="0"/>
              <a:t>IT IS NOT POSSIBLE TO </a:t>
            </a:r>
            <a:r>
              <a:rPr lang="en-US" sz="3000" b="1" cap="all" dirty="0">
                <a:solidFill>
                  <a:srgbClr val="FF0000"/>
                </a:solidFill>
              </a:rPr>
              <a:t>RECALL </a:t>
            </a:r>
            <a:r>
              <a:rPr lang="en-US" sz="3000" b="1" cap="all" dirty="0"/>
              <a:t>AN EMAIL MESSAGE YOU HAVE SENT </a:t>
            </a:r>
            <a:r>
              <a:rPr lang="en-US" sz="3500" b="1" cap="all" dirty="0"/>
              <a:t>THROUGH</a:t>
            </a:r>
            <a:r>
              <a:rPr lang="en-US" sz="3000" b="1" cap="all" dirty="0"/>
              <a:t> </a:t>
            </a:r>
            <a:r>
              <a:rPr lang="en-US" sz="3000" b="1" cap="all" dirty="0" smtClean="0"/>
              <a:t>OUTLOOK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cap="all" dirty="0">
                <a:latin typeface="Calibri" pitchFamily="34" charset="0"/>
                <a:ea typeface="Calibri"/>
                <a:cs typeface="Times New Roman"/>
              </a:rPr>
              <a:t>BEST TO ONLY SEND YOUR EMAIL AFTER </a:t>
            </a:r>
            <a:r>
              <a:rPr lang="en-US" sz="3000" b="1" cap="all" dirty="0" smtClean="0">
                <a:latin typeface="Calibri" pitchFamily="34" charset="0"/>
                <a:ea typeface="Calibri"/>
                <a:cs typeface="Times New Roman"/>
              </a:rPr>
              <a:t>PROOF-	READING</a:t>
            </a:r>
            <a:r>
              <a:rPr lang="en-US" sz="3000" b="1" cap="all" dirty="0">
                <a:latin typeface="Calibri" pitchFamily="34" charset="0"/>
                <a:ea typeface="Calibri"/>
                <a:cs typeface="Times New Roman"/>
              </a:rPr>
              <a:t>!!!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cap="all" dirty="0" err="1" smtClean="0">
                <a:ea typeface="Calibri"/>
                <a:cs typeface="Times New Roman"/>
              </a:rPr>
              <a:t>UsE</a:t>
            </a:r>
            <a:r>
              <a:rPr lang="en-US" b="1" cap="all" dirty="0" smtClean="0">
                <a:ea typeface="Calibri"/>
                <a:cs typeface="Times New Roman"/>
              </a:rPr>
              <a:t> spell-check</a:t>
            </a:r>
            <a:endParaRPr lang="en-US" cap="all" dirty="0">
              <a:ea typeface="Calibri"/>
              <a:cs typeface="Times New Roman"/>
            </a:endParaRPr>
          </a:p>
          <a:p>
            <a:r>
              <a:rPr lang="en-US" sz="2800" b="1" cap="all" dirty="0"/>
              <a:t>MISSPELLED WORDS WILL HAVE </a:t>
            </a:r>
            <a:r>
              <a:rPr lang="en-US" sz="2800" b="1" cap="all" dirty="0">
                <a:solidFill>
                  <a:srgbClr val="FF0000"/>
                </a:solidFill>
              </a:rPr>
              <a:t>RED UNDERLINE</a:t>
            </a:r>
            <a:r>
              <a:rPr lang="en-US" sz="2800" b="1" cap="all" dirty="0"/>
              <a:t>-RIGHT CLICK-CHOOSE CORRECT  ONE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4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REPLY </a:t>
            </a:r>
            <a:r>
              <a:rPr lang="en-US" b="1" dirty="0">
                <a:ea typeface="Calibri"/>
                <a:cs typeface="Times New Roman"/>
              </a:rPr>
              <a:t>TO AN EMAIL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b="1" dirty="0" smtClean="0"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b="1" dirty="0"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b="1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 smtClean="0">
                <a:ea typeface="Calibri"/>
                <a:cs typeface="Times New Roman"/>
              </a:rPr>
              <a:t>WHEN YOU CLICK ON </a:t>
            </a:r>
            <a:r>
              <a:rPr lang="en-US" sz="3000" b="1" dirty="0" smtClean="0">
                <a:solidFill>
                  <a:srgbClr val="FF0000"/>
                </a:solidFill>
                <a:ea typeface="Calibri"/>
                <a:cs typeface="Times New Roman"/>
              </a:rPr>
              <a:t>REPLY</a:t>
            </a:r>
            <a:r>
              <a:rPr lang="en-US" sz="3000" b="1" dirty="0" smtClean="0">
                <a:ea typeface="Calibri"/>
                <a:cs typeface="Times New Roman"/>
              </a:rPr>
              <a:t> TO AN EMAIL, HOTMAIL AUTOMATICALLY FILLS IN THE “</a:t>
            </a:r>
            <a:r>
              <a:rPr lang="en-US" sz="3000" b="1" dirty="0" smtClean="0">
                <a:solidFill>
                  <a:srgbClr val="FF0000"/>
                </a:solidFill>
                <a:ea typeface="Calibri"/>
                <a:cs typeface="Times New Roman"/>
              </a:rPr>
              <a:t>T</a:t>
            </a:r>
            <a:r>
              <a:rPr lang="en-US" sz="3000" b="1" cap="small" dirty="0" smtClean="0">
                <a:solidFill>
                  <a:srgbClr val="FF0000"/>
                </a:solidFill>
                <a:ea typeface="Calibri"/>
                <a:cs typeface="Times New Roman"/>
              </a:rPr>
              <a:t>O”</a:t>
            </a:r>
            <a:r>
              <a:rPr lang="en-US" sz="30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3000" b="1" dirty="0" smtClean="0">
                <a:ea typeface="Calibri"/>
                <a:cs typeface="Times New Roman"/>
              </a:rPr>
              <a:t>WITH EMAIL ADDRESS</a:t>
            </a:r>
            <a:r>
              <a:rPr lang="en-US" sz="30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3000" b="1" dirty="0" smtClean="0">
                <a:ea typeface="Calibri"/>
                <a:cs typeface="Times New Roman"/>
              </a:rPr>
              <a:t>, AND </a:t>
            </a:r>
            <a:endParaRPr lang="en-US" sz="1500" dirty="0">
              <a:ea typeface="Calibri"/>
              <a:cs typeface="Times New Roman"/>
            </a:endParaRP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>
                <a:ea typeface="Calibri"/>
                <a:cs typeface="Times New Roman"/>
              </a:rPr>
              <a:t>USES SAME </a:t>
            </a:r>
            <a:r>
              <a:rPr lang="en-US" sz="3000" b="1" dirty="0" smtClean="0">
                <a:ea typeface="Calibri"/>
                <a:cs typeface="Times New Roman"/>
              </a:rPr>
              <a:t>“</a:t>
            </a:r>
            <a:r>
              <a:rPr lang="en-US" sz="3000" b="1" dirty="0" smtClean="0">
                <a:solidFill>
                  <a:srgbClr val="FF0000"/>
                </a:solidFill>
                <a:ea typeface="Calibri"/>
                <a:cs typeface="Times New Roman"/>
              </a:rPr>
              <a:t>TITLE”</a:t>
            </a:r>
            <a:r>
              <a:rPr lang="en-US" sz="3000" b="1" dirty="0" smtClean="0">
                <a:ea typeface="Calibri"/>
                <a:cs typeface="Times New Roman"/>
              </a:rPr>
              <a:t> </a:t>
            </a:r>
            <a:r>
              <a:rPr lang="en-US" sz="3000" b="1" dirty="0">
                <a:ea typeface="Calibri"/>
                <a:cs typeface="Times New Roman"/>
              </a:rPr>
              <a:t>ADDING “</a:t>
            </a:r>
            <a:r>
              <a:rPr lang="en-US" sz="3000" b="1" dirty="0">
                <a:solidFill>
                  <a:srgbClr val="FF0000"/>
                </a:solidFill>
                <a:ea typeface="Calibri"/>
                <a:cs typeface="Times New Roman"/>
              </a:rPr>
              <a:t>RE:</a:t>
            </a:r>
            <a:r>
              <a:rPr lang="en-US" sz="3000" b="1" dirty="0">
                <a:ea typeface="Calibri"/>
                <a:cs typeface="Times New Roman"/>
              </a:rPr>
              <a:t>” FOR REPLY.</a:t>
            </a:r>
            <a:endParaRPr lang="en-US" sz="17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419225"/>
            <a:ext cx="1041259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2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REPLY TO AN EMAIL -2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ea typeface="Calibri"/>
                <a:cs typeface="Times New Roman"/>
              </a:rPr>
              <a:t>WHEN YOUR REPLY MESSAGE IS COMPLETE,</a:t>
            </a:r>
            <a:endParaRPr lang="en-US" sz="16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ea typeface="Calibri"/>
                <a:cs typeface="Times New Roman"/>
              </a:rPr>
              <a:t>CLICK “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SEND</a:t>
            </a:r>
            <a:r>
              <a:rPr lang="en-US" b="1" dirty="0">
                <a:ea typeface="Calibri"/>
                <a:cs typeface="Times New Roman"/>
              </a:rPr>
              <a:t>”</a:t>
            </a:r>
            <a:endParaRPr lang="en-US" sz="16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ea typeface="Calibri"/>
                <a:cs typeface="Times New Roman"/>
              </a:rPr>
              <a:t>YOUR REPLY GOES TO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ORIGINAL SENDER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ea typeface="Calibri"/>
                <a:cs typeface="Times New Roman"/>
              </a:rPr>
              <a:t>COPY GOES IN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SENT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smtClean="0">
                <a:ea typeface="Calibri"/>
                <a:cs typeface="Times New Roman"/>
              </a:rPr>
              <a:t>FILE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REPLY ALL</a:t>
            </a:r>
            <a:r>
              <a:rPr lang="en-US" sz="2800" b="1" dirty="0" smtClean="0">
                <a:ea typeface="Calibri"/>
                <a:cs typeface="Times New Roman"/>
              </a:rPr>
              <a:t> </a:t>
            </a:r>
            <a:r>
              <a:rPr lang="en-US" sz="2800" b="1" dirty="0">
                <a:ea typeface="Calibri"/>
                <a:cs typeface="Times New Roman"/>
              </a:rPr>
              <a:t>WILL MAKE SURE EVERYONE </a:t>
            </a:r>
            <a:r>
              <a:rPr lang="en-US" sz="2800" b="1" dirty="0" smtClean="0">
                <a:ea typeface="Calibri"/>
                <a:cs typeface="Times New Roman"/>
              </a:rPr>
              <a:t>IS </a:t>
            </a:r>
            <a:r>
              <a:rPr lang="en-US" sz="2800" b="1" dirty="0">
                <a:ea typeface="Calibri"/>
                <a:cs typeface="Times New Roman"/>
              </a:rPr>
              <a:t>UPDATED</a:t>
            </a:r>
            <a:endParaRPr lang="en-US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16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b="1" baseline="-25000" dirty="0">
                <a:ea typeface="Calibri"/>
                <a:cs typeface="Times New Roman"/>
              </a:rPr>
              <a:t>FORWARD</a:t>
            </a:r>
            <a:r>
              <a:rPr lang="en-US" sz="1800" dirty="0">
                <a:ea typeface="Calibri"/>
                <a:cs typeface="Times New Roman"/>
              </a:rPr>
              <a:t/>
            </a:r>
            <a:br>
              <a:rPr lang="en-US" sz="18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a typeface="Calibri"/>
                <a:cs typeface="Times New Roman"/>
              </a:rPr>
              <a:t>SENDS AN EMAIL YOU RECEIVED TO SOMEONE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 NEW</a:t>
            </a:r>
            <a:r>
              <a:rPr lang="en-US" sz="2400" b="1" dirty="0">
                <a:ea typeface="Calibri"/>
                <a:cs typeface="Times New Roman"/>
              </a:rPr>
              <a:t>. </a:t>
            </a:r>
            <a:endParaRPr lang="en-US" sz="2400" b="1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ea typeface="Calibri"/>
                <a:cs typeface="Times New Roman"/>
              </a:rPr>
              <a:t>AT </a:t>
            </a:r>
            <a:r>
              <a:rPr lang="en-US" sz="2400" b="1" dirty="0">
                <a:ea typeface="Calibri"/>
                <a:cs typeface="Times New Roman"/>
              </a:rPr>
              <a:t>THE RECEIVING END THE EMAIL SUBJECT LINE WILL HAVE “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FW</a:t>
            </a:r>
            <a:r>
              <a:rPr lang="en-US" sz="2400" b="1" dirty="0">
                <a:ea typeface="Calibri"/>
                <a:cs typeface="Times New Roman"/>
              </a:rPr>
              <a:t>:” IN FRONT OF THE SUBJECT.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a typeface="Calibri"/>
                <a:cs typeface="Times New Roman"/>
              </a:rPr>
              <a:t>[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FW </a:t>
            </a:r>
            <a:r>
              <a:rPr lang="en-US" sz="2400" b="1" dirty="0">
                <a:ea typeface="Calibri"/>
                <a:cs typeface="Times New Roman"/>
              </a:rPr>
              <a:t>= FORWARDED]</a:t>
            </a:r>
            <a:endParaRPr lang="en-US" sz="12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 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b="1" dirty="0">
                <a:ea typeface="Calibri"/>
                <a:cs typeface="Times New Roman"/>
              </a:rPr>
              <a:t>EMAIL ETIQUETTE WHEN FORWARDING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2"/>
            <a:ext cx="8229600" cy="4068763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DO NOT </a:t>
            </a:r>
            <a:r>
              <a:rPr lang="en-US" b="1" dirty="0" smtClean="0">
                <a:ea typeface="Calibri"/>
                <a:cs typeface="Times New Roman"/>
              </a:rPr>
              <a:t>FORWARD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ALL</a:t>
            </a:r>
            <a:r>
              <a:rPr lang="en-US" b="1" dirty="0" smtClean="0">
                <a:ea typeface="Calibri"/>
                <a:cs typeface="Times New Roman"/>
              </a:rPr>
              <a:t> </a:t>
            </a:r>
            <a:r>
              <a:rPr lang="en-US" b="1" dirty="0">
                <a:ea typeface="Calibri"/>
                <a:cs typeface="Times New Roman"/>
              </a:rPr>
              <a:t>THE EMAIL ADDRESSES ON EMAILS THAT HAVE BEEN FORWARDED TO YOU. IF YOU DO YOU ARE JUST GIVING THE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HACKERS</a:t>
            </a:r>
            <a:r>
              <a:rPr lang="en-US" b="1" dirty="0">
                <a:ea typeface="Calibri"/>
                <a:cs typeface="Times New Roman"/>
              </a:rPr>
              <a:t> AMMUNITION TO GRAB A LOT OF </a:t>
            </a:r>
            <a:r>
              <a:rPr lang="en-US" b="1" dirty="0" smtClean="0">
                <a:ea typeface="Calibri"/>
                <a:cs typeface="Times New Roman"/>
              </a:rPr>
              <a:t>EMAIL ADDRESSES AND USE </a:t>
            </a:r>
            <a:r>
              <a:rPr lang="en-US" b="1" dirty="0">
                <a:ea typeface="Calibri"/>
                <a:cs typeface="Times New Roman"/>
              </a:rPr>
              <a:t>THEM IN A BAD WAY.</a:t>
            </a:r>
            <a:endParaRPr lang="en-US" sz="16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REMOVE ADDRESSES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HIGHLIGHT ALL THE EMAIL </a:t>
            </a:r>
            <a:r>
              <a:rPr lang="en-US" b="1" dirty="0">
                <a:ea typeface="Calibri"/>
                <a:cs typeface="Times New Roman"/>
              </a:rPr>
              <a:t>ADDRESSES </a:t>
            </a:r>
            <a:r>
              <a:rPr lang="en-US" b="1" dirty="0" smtClean="0">
                <a:ea typeface="Calibri"/>
                <a:cs typeface="Times New Roman"/>
              </a:rPr>
              <a:t>AND PUSH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ENTER (OR DELETE)</a:t>
            </a:r>
            <a:r>
              <a:rPr lang="en-US" b="1" dirty="0" smtClean="0">
                <a:ea typeface="Calibri"/>
                <a:cs typeface="Times New Roman"/>
              </a:rPr>
              <a:t> TO DELETE SELECTED EMAIL ADDRESSES ON THE ORIGINAL EMAIL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YOU HAVE TO HAVE ALREADY SELECTED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REPLY</a:t>
            </a:r>
            <a:r>
              <a:rPr lang="en-US" b="1" dirty="0" smtClean="0">
                <a:ea typeface="Calibri"/>
                <a:cs typeface="Times New Roman"/>
              </a:rPr>
              <a:t> OR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FORWARD</a:t>
            </a:r>
            <a:r>
              <a:rPr lang="en-US" b="1" dirty="0" smtClean="0">
                <a:ea typeface="Calibri"/>
                <a:cs typeface="Times New Roman"/>
              </a:rPr>
              <a:t> TO DO THIS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THAT WAY YOU WILL NOT FORWARD EVERY ADDRESS RECEIVED ON TO SOMEONE ELSE. </a:t>
            </a:r>
          </a:p>
          <a:p>
            <a:r>
              <a:rPr lang="en-US" b="1" dirty="0" smtClean="0"/>
              <a:t>DEMONSTRATE THIS</a:t>
            </a:r>
          </a:p>
          <a:p>
            <a:r>
              <a:rPr lang="en-US" b="1" dirty="0" smtClean="0"/>
              <a:t>OPEN EMAIL INSTRUCTOR SENT YOU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LET </a:t>
            </a:r>
            <a:r>
              <a:rPr lang="en-US" b="1" dirty="0">
                <a:ea typeface="Calibri"/>
                <a:cs typeface="Times New Roman"/>
              </a:rPr>
              <a:t>STUDENTS PRACTICE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YOU MAY PRACTICE NOW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600" b="1" cap="all" dirty="0" smtClean="0">
                <a:solidFill>
                  <a:srgbClr val="FF0000"/>
                </a:solidFill>
              </a:rPr>
              <a:t>RETURN An email to me </a:t>
            </a:r>
            <a:r>
              <a:rPr lang="en-US" sz="2000" b="1" dirty="0" smtClean="0"/>
              <a:t>bentarbell@msn.com</a:t>
            </a:r>
          </a:p>
          <a:p>
            <a:pPr marL="1062990" lvl="2" indent="-514350">
              <a:buFont typeface="+mj-lt"/>
              <a:buAutoNum type="arabicPeriod"/>
            </a:pPr>
            <a:r>
              <a:rPr lang="en-US" sz="2600" b="1" cap="all" dirty="0" smtClean="0">
                <a:solidFill>
                  <a:srgbClr val="FF0000"/>
                </a:solidFill>
              </a:rPr>
              <a:t>Add an attachment/picture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2"/>
            <a:ext cx="6324600" cy="5812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a typeface="Calibri"/>
                <a:cs typeface="Times New Roman"/>
              </a:rPr>
              <a:t>WHAT WE WILL COVER</a:t>
            </a:r>
            <a:endParaRPr lang="en-US" sz="11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LOGGING IN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ea typeface="Calibri"/>
                <a:cs typeface="Times New Roman"/>
              </a:rPr>
              <a:t>READING EMAILS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ea typeface="Calibri"/>
                <a:cs typeface="Times New Roman"/>
              </a:rPr>
              <a:t>WRITE, SEND </a:t>
            </a:r>
            <a:r>
              <a:rPr lang="en-US" sz="36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ea typeface="Calibri"/>
                <a:cs typeface="Times New Roman"/>
              </a:rPr>
              <a:t>&amp; REPLY</a:t>
            </a:r>
            <a:endParaRPr lang="en-US" sz="1600" b="1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b="1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FOLDERS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ea typeface="Calibri"/>
                <a:cs typeface="Times New Roman"/>
              </a:rPr>
              <a:t>SPAM &amp; JUNK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ea typeface="Calibri"/>
                <a:cs typeface="Times New Roman"/>
              </a:rPr>
              <a:t>CONTACTS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ea typeface="Calibri"/>
                <a:cs typeface="Times New Roman"/>
              </a:rPr>
              <a:t>SETTINGS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600" dirty="0" smtClean="0">
                <a:ea typeface="Calibri"/>
                <a:cs typeface="Times New Roman"/>
              </a:rPr>
              <a:t>MISC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CLICKING ON BLACK ARROWS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DEMONSTRATE VIEWING MORE FOLDERS ON THE LEFT</a:t>
            </a:r>
          </a:p>
          <a:p>
            <a:r>
              <a:rPr lang="en-US" sz="2400" dirty="0" smtClean="0"/>
              <a:t>CLICKING ON </a:t>
            </a:r>
            <a:r>
              <a:rPr lang="en-US" sz="2400" b="1" dirty="0" smtClean="0"/>
              <a:t>RIGHT POINTING </a:t>
            </a:r>
            <a:r>
              <a:rPr lang="en-US" sz="2400" dirty="0" smtClean="0"/>
              <a:t>ARROWS WILL EXPAND </a:t>
            </a:r>
          </a:p>
          <a:p>
            <a:r>
              <a:rPr lang="en-US" sz="2800" dirty="0" smtClean="0"/>
              <a:t>CLICKING ON </a:t>
            </a:r>
            <a:r>
              <a:rPr lang="en-US" sz="2800" b="1" dirty="0" smtClean="0"/>
              <a:t>DOWN ARROWS </a:t>
            </a:r>
            <a:r>
              <a:rPr lang="en-US" sz="2800" dirty="0" smtClean="0"/>
              <a:t>WILL CONTRACT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WHAT </a:t>
            </a:r>
            <a:r>
              <a:rPr lang="en-US" b="1" dirty="0">
                <a:ea typeface="Calibri"/>
                <a:cs typeface="Times New Roman"/>
              </a:rPr>
              <a:t>DO YOU SEE?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IN BOX </a:t>
            </a:r>
            <a:r>
              <a:rPr lang="en-US" b="1" dirty="0">
                <a:ea typeface="Calibri"/>
                <a:cs typeface="Times New Roman"/>
              </a:rPr>
              <a:t>WITH NUMBER OF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UNREAD</a:t>
            </a:r>
            <a:r>
              <a:rPr lang="en-US" b="1" dirty="0">
                <a:ea typeface="Calibri"/>
                <a:cs typeface="Times New Roman"/>
              </a:rPr>
              <a:t> EMAILS</a:t>
            </a:r>
            <a:endParaRPr lang="en-US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CENTER TOP CONTAINS EMAILS</a:t>
            </a:r>
            <a:endParaRPr lang="en-US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BOTTOM READING PANE </a:t>
            </a:r>
            <a:r>
              <a:rPr lang="en-US" b="1" dirty="0" smtClean="0">
                <a:ea typeface="Calibri"/>
                <a:cs typeface="Times New Roman"/>
              </a:rPr>
              <a:t>IS FOR VIEWING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OPENED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EMAIL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RIGHT PANE FOR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ADVERTISEMENTS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en-US" b="1" dirty="0" smtClean="0"/>
              <a:t>NUMBER OF MESSAGES IN </a:t>
            </a:r>
            <a:r>
              <a:rPr lang="en-US" b="1" dirty="0" smtClean="0">
                <a:solidFill>
                  <a:srgbClr val="FF0000"/>
                </a:solidFill>
              </a:rPr>
              <a:t>INBOX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UNREAD EMAILS IN </a:t>
            </a: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BOLD TYPE</a:t>
            </a:r>
            <a:endParaRPr lang="en-US" sz="4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READING PANE IS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MOVEABLE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CAN USE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FULL VIEW </a:t>
            </a:r>
            <a:r>
              <a:rPr lang="en-US" b="1" dirty="0">
                <a:ea typeface="Calibri"/>
                <a:cs typeface="Times New Roman"/>
              </a:rPr>
              <a:t>TO READ EMAIL</a:t>
            </a:r>
            <a:endParaRPr lang="en-US" sz="1600" dirty="0">
              <a:ea typeface="Calibri"/>
              <a:cs typeface="Times New Roman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LEFT SIDE FOLDERS</a:t>
            </a:r>
            <a:br>
              <a:rPr lang="en-US" sz="4800" b="1" dirty="0" smtClean="0"/>
            </a:br>
            <a:r>
              <a:rPr lang="en-US" sz="2200" b="1" dirty="0" smtClean="0"/>
              <a:t>EVERYONES WILL BE DIFFERENT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819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67977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JUNK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127565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5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635896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9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TO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MINE HAS EXTRA FOLDERS BY THE YEAR FOR FILING AWAY EMAILS I WANT TO KEEP</a:t>
            </a:r>
          </a:p>
          <a:p>
            <a:endParaRPr lang="en-US" dirty="0"/>
          </a:p>
          <a:p>
            <a:r>
              <a:rPr lang="en-US" dirty="0" smtClean="0"/>
              <a:t>AT END IS  </a:t>
            </a:r>
            <a:r>
              <a:rPr lang="en-US" b="1" dirty="0" smtClean="0">
                <a:solidFill>
                  <a:srgbClr val="FF0505"/>
                </a:solidFill>
              </a:rPr>
              <a:t>NEW FOLDER  </a:t>
            </a:r>
            <a:r>
              <a:rPr lang="en-US" dirty="0" smtClean="0"/>
              <a:t>CAPABILITY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23" y="1676400"/>
            <a:ext cx="2592795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OPTIONS (</a:t>
            </a:r>
            <a:r>
              <a:rPr lang="en-US" sz="6000" dirty="0" smtClean="0">
                <a:solidFill>
                  <a:srgbClr val="FF0000"/>
                </a:solidFill>
              </a:rPr>
              <a:t>***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368199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sz="3600" b="1" dirty="0" smtClean="0">
                <a:ea typeface="Calibri"/>
                <a:cs typeface="Times New Roman"/>
              </a:rPr>
              <a:t>OTHER </a:t>
            </a:r>
            <a:r>
              <a:rPr lang="en-US" sz="3600" b="1" dirty="0">
                <a:ea typeface="Calibri"/>
                <a:cs typeface="Times New Roman"/>
              </a:rPr>
              <a:t>FOLDER </a:t>
            </a:r>
            <a:r>
              <a:rPr lang="en-US" sz="3600" b="1" dirty="0" smtClean="0">
                <a:ea typeface="Calibri"/>
                <a:cs typeface="Times New Roman"/>
              </a:rPr>
              <a:t>OPTIONS</a:t>
            </a: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solidFill>
                  <a:srgbClr val="FF0505"/>
                </a:solidFill>
                <a:ea typeface="Calibri"/>
                <a:cs typeface="Times New Roman"/>
              </a:rPr>
              <a:t>CREATE</a:t>
            </a:r>
            <a:r>
              <a:rPr lang="en-US" b="1" dirty="0">
                <a:ea typeface="Calibri"/>
                <a:cs typeface="Times New Roman"/>
              </a:rPr>
              <a:t> NEW FOLDER(S)</a:t>
            </a:r>
            <a:endParaRPr lang="en-US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solidFill>
                  <a:srgbClr val="FF0505"/>
                </a:solidFill>
                <a:ea typeface="Calibri"/>
                <a:cs typeface="Times New Roman"/>
              </a:rPr>
              <a:t>RENAME</a:t>
            </a:r>
            <a:r>
              <a:rPr lang="en-US" b="1" dirty="0">
                <a:ea typeface="Calibri"/>
                <a:cs typeface="Times New Roman"/>
              </a:rPr>
              <a:t> A FOLDER</a:t>
            </a:r>
            <a:endParaRPr lang="en-US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solidFill>
                  <a:srgbClr val="FF0505"/>
                </a:solidFill>
                <a:ea typeface="Calibri"/>
                <a:cs typeface="Times New Roman"/>
              </a:rPr>
              <a:t>EMPTY</a:t>
            </a:r>
            <a:r>
              <a:rPr lang="en-US" b="1" dirty="0">
                <a:ea typeface="Calibri"/>
                <a:cs typeface="Times New Roman"/>
              </a:rPr>
              <a:t> A FOLDER</a:t>
            </a:r>
            <a:endParaRPr lang="en-US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1" dirty="0">
                <a:solidFill>
                  <a:srgbClr val="FF0505"/>
                </a:solidFill>
                <a:ea typeface="Calibri"/>
                <a:cs typeface="Times New Roman"/>
              </a:rPr>
              <a:t>DELETE</a:t>
            </a:r>
            <a:r>
              <a:rPr lang="en-US" b="1" dirty="0">
                <a:ea typeface="Calibri"/>
                <a:cs typeface="Times New Roman"/>
              </a:rPr>
              <a:t> A </a:t>
            </a:r>
            <a:r>
              <a:rPr lang="en-US" b="1" dirty="0" smtClean="0">
                <a:ea typeface="Calibri"/>
                <a:cs typeface="Times New Roman"/>
              </a:rPr>
              <a:t>FOLDER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1" dirty="0" smtClean="0">
                <a:ea typeface="Calibri"/>
                <a:cs typeface="Times New Roman"/>
              </a:rPr>
              <a:t>DEMONSTRATE THESE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1"/>
            <a:ext cx="6629400" cy="538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a typeface="Calibri"/>
                <a:cs typeface="Times New Roman"/>
              </a:rPr>
              <a:t>WHAT WE WILL COVER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LOGGING IN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ea typeface="Calibri"/>
                <a:cs typeface="Times New Roman"/>
              </a:rPr>
              <a:t>READING EMAILS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COMPOSE &amp; SEND &amp; REPLY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FOLDERS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b="1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SPAM &amp; JUNK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ea typeface="Calibri"/>
                <a:cs typeface="Times New Roman"/>
              </a:rPr>
              <a:t>CONTACTS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ea typeface="Calibri"/>
                <a:cs typeface="Times New Roman"/>
              </a:rPr>
              <a:t>SETTINGS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ea typeface="Calibri"/>
                <a:cs typeface="Times New Roman"/>
              </a:rPr>
              <a:t>MISC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OUTLOOK MANAGES SPAM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BY AUTOMATICALLY HIDING IMAGES, HOTMAIL PREVENTS SPAMMERS FROM KNOWING THEIR EMAILWAS OPENED (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NO FEEDBACK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).</a:t>
            </a:r>
            <a:endParaRPr lang="en-US" sz="1400" dirty="0">
              <a:ea typeface="Calibri"/>
              <a:cs typeface="Times New Roman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OUTLOOK WILL </a:t>
            </a:r>
            <a:r>
              <a:rPr lang="en-US" sz="2000" b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NOT DISPLAY IMAGES IN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OR ATTACHED TO EMAILS </a:t>
            </a:r>
            <a:r>
              <a:rPr lang="en-US" sz="2000" b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YOU RECEIVE FROM SENDERS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THAT ARE NOT IN YOUR </a:t>
            </a:r>
            <a:r>
              <a:rPr lang="en-US" sz="2000" b="1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CONTACT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LIST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OR </a:t>
            </a:r>
            <a:r>
              <a:rPr lang="en-US" sz="2000" b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MARKED AS </a:t>
            </a:r>
            <a:r>
              <a:rPr lang="en-US" sz="2000" b="1" dirty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SAFE </a:t>
            </a:r>
            <a:r>
              <a:rPr lang="en-US" sz="2000" b="1" dirty="0" smtClean="0">
                <a:solidFill>
                  <a:srgbClr val="FF0000"/>
                </a:solidFill>
                <a:latin typeface="Verdana"/>
                <a:ea typeface="Calibri"/>
                <a:cs typeface="Times New Roman"/>
              </a:rPr>
              <a:t>SENDERS </a:t>
            </a:r>
            <a:r>
              <a:rPr lang="en-US" sz="2000" b="1" dirty="0" smtClean="0">
                <a:latin typeface="Verdana"/>
                <a:ea typeface="Calibri"/>
                <a:cs typeface="Times New Roman"/>
              </a:rPr>
              <a:t>(UNLESS YOU AUTHORIZE).</a:t>
            </a:r>
            <a:endParaRPr lang="en-US" sz="1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EMAIL SETTINGS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UNDER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Verdana"/>
                <a:ea typeface="Calibri"/>
                <a:cs typeface="Times New Roman"/>
              </a:rPr>
              <a:t>GEAR, MORE MAIL SETTINGS,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 CAN SET JUNK EMAIL FILTERING </a:t>
            </a:r>
            <a:endParaRPr lang="en-US" sz="16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5595"/>
            <a:ext cx="3941224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70451">
            <a:off x="6027113" y="3098732"/>
            <a:ext cx="1304544" cy="3634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AND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CHOOSE A JUNK EMAIL FILTER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STANDARD</a:t>
            </a: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EXCLUSIVE</a:t>
            </a:r>
          </a:p>
          <a:p>
            <a:pPr marL="1371600" lvl="3" indent="0">
              <a:buNone/>
            </a:pPr>
            <a:r>
              <a:rPr lang="en-US" sz="2800" dirty="0" smtClean="0"/>
              <a:t>REPORT JUNK MESSAGES</a:t>
            </a:r>
          </a:p>
          <a:p>
            <a:pPr lvl="2"/>
            <a:r>
              <a:rPr lang="en-US" sz="2800" dirty="0" smtClean="0"/>
              <a:t>BLOCK CONTENT FROM UNKNOWN SENDERS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EMAIL CURRENTLY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0"/>
            <a:ext cx="82296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57199" y="2590800"/>
            <a:ext cx="914401" cy="381000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1600" y="4724400"/>
            <a:ext cx="990600" cy="381000"/>
          </a:xfrm>
          <a:prstGeom prst="ellipse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A OUTLOOK EMAIL ALIASES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Microsoft says you can select just five Outlook aliases a year (an anti-spam and anti-hoarding restriction), so choose wisely. And be quick!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Get </a:t>
            </a:r>
            <a:r>
              <a:rPr lang="en-US" dirty="0"/>
              <a:t>the Outlook email address you want before someone else does.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 EMAIL AS JUNK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HOVER MOUSE OVER JUNK OPTION TO SEE THIS MESSAGE “</a:t>
            </a:r>
            <a:r>
              <a:rPr lang="en-US" sz="2400" b="1" dirty="0">
                <a:solidFill>
                  <a:srgbClr val="FF0000"/>
                </a:solidFill>
              </a:rPr>
              <a:t>MARK A SENDER AS UNSAFE AND DELETE THE MESSAGE</a:t>
            </a:r>
            <a:r>
              <a:rPr lang="en-US" b="1" dirty="0"/>
              <a:t>”.</a:t>
            </a:r>
          </a:p>
          <a:p>
            <a:r>
              <a:rPr lang="en-US" b="1" dirty="0" smtClean="0"/>
              <a:t>CLICKING </a:t>
            </a:r>
            <a:r>
              <a:rPr lang="en-US" b="1" dirty="0" smtClean="0">
                <a:solidFill>
                  <a:srgbClr val="FF0000"/>
                </a:solidFill>
              </a:rPr>
              <a:t>JUNK</a:t>
            </a:r>
            <a:r>
              <a:rPr lang="en-US" b="1" dirty="0" smtClean="0"/>
              <a:t> WILL MOVE IT TO THE JUNK FILE, MARK SENDER UNSAFE AND DELETE FROM IN BOX.</a:t>
            </a:r>
          </a:p>
          <a:p>
            <a:r>
              <a:rPr lang="en-US" b="1" cap="all" dirty="0" smtClean="0"/>
              <a:t>Junk </a:t>
            </a:r>
            <a:r>
              <a:rPr lang="en-US" b="1" cap="all" dirty="0"/>
              <a:t>email is automatically moved into the junk email folder, where it is </a:t>
            </a:r>
            <a:r>
              <a:rPr lang="en-US" b="1" cap="all" dirty="0">
                <a:solidFill>
                  <a:srgbClr val="FF0000"/>
                </a:solidFill>
              </a:rPr>
              <a:t>deleted after ten days.</a:t>
            </a:r>
            <a:endParaRPr lang="en-US" b="1" cap="all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UNSUBSCRIBE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To remove yourself (your email address) from this mailing list, just click on the blue "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/>
                <a:ea typeface="Calibri"/>
                <a:cs typeface="Times New Roman"/>
              </a:rPr>
              <a:t>Unsubscribe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" link 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(as shown on the screenshot)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 all the way to the bottom of the email.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3886200"/>
            <a:ext cx="6781800" cy="268224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8899535">
            <a:off x="5051881" y="4837521"/>
            <a:ext cx="1414395" cy="8615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1"/>
            <a:ext cx="5867400" cy="595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ea typeface="Calibri"/>
                <a:cs typeface="Times New Roman"/>
              </a:rPr>
              <a:t>WHAT WE WILL COVER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LOGGING IN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ea typeface="Calibri"/>
                <a:cs typeface="Times New Roman"/>
              </a:rPr>
              <a:t>READING EMAILS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ea typeface="Calibri"/>
                <a:cs typeface="Times New Roman"/>
              </a:rPr>
              <a:t>WRITE, </a:t>
            </a:r>
            <a:r>
              <a:rPr lang="en-US" sz="3600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ea typeface="Calibri"/>
                <a:cs typeface="Times New Roman"/>
              </a:rPr>
              <a:t>SEND &amp; REPLY</a:t>
            </a:r>
            <a:endParaRPr lang="en-US" sz="1600" dirty="0">
              <a:latin typeface="+mj-lt"/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ea typeface="Calibri"/>
                <a:cs typeface="Times New Roman"/>
              </a:rPr>
              <a:t>FOLDERS</a:t>
            </a:r>
            <a:endParaRPr lang="en-US" sz="1600" dirty="0">
              <a:latin typeface="+mj-lt"/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12256" cap="flat" cmpd="dbl" algn="ctr">
                  <a:solidFill>
                    <a:srgbClr val="000000"/>
                  </a:solidFill>
                  <a:prstDash val="solid"/>
                  <a:miter lim="0"/>
                </a:ln>
                <a:ea typeface="Calibri"/>
                <a:cs typeface="Times New Roman"/>
              </a:rPr>
              <a:t>SPAM &amp; JUNK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b="1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CONTACTS</a:t>
            </a:r>
            <a:endParaRPr lang="en-US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ea typeface="Calibri"/>
                <a:cs typeface="Times New Roman"/>
              </a:rPr>
              <a:t>SETTINGS</a:t>
            </a:r>
            <a:endParaRPr lang="en-US" sz="16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600" dirty="0">
                <a:ea typeface="Calibri"/>
                <a:cs typeface="Times New Roman"/>
              </a:rPr>
              <a:t>TIPS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</a:br>
            <a:r>
              <a:rPr lang="en-US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CONTACTS</a:t>
            </a: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1-YOU CAN IMPORT CONTACTS FROM ANOTHER EMAIL PROGRAM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REFER TO TUTORIAL AT END</a:t>
            </a:r>
            <a:endParaRPr lang="en-US" sz="5400" b="1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000000"/>
                </a:solidFill>
                <a:effectLst/>
                <a:latin typeface="Verdana"/>
                <a:ea typeface="Calibri"/>
                <a:cs typeface="Times New Roman"/>
              </a:rPr>
              <a:t>2-YOU CAN ENTER CONTACTS DIRECTLY</a:t>
            </a:r>
            <a:endParaRPr lang="en-US" sz="5400" b="1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CONTACTS -2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>ADD A NEW CONTACT CLICK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NEW</a:t>
            </a:r>
            <a:endParaRPr lang="en-US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3124200"/>
            <a:ext cx="5143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7"/>
          <p:cNvSpPr/>
          <p:nvPr/>
        </p:nvSpPr>
        <p:spPr>
          <a:xfrm rot="18637327">
            <a:off x="5728224" y="2881884"/>
            <a:ext cx="978408" cy="484632"/>
          </a:xfrm>
          <a:prstGeom prst="leftArrow">
            <a:avLst/>
          </a:prstGeom>
          <a:solidFill>
            <a:srgbClr val="FF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ea typeface="Calibri"/>
                <a:cs typeface="Times New Roman"/>
              </a:rPr>
              <a:t>FILL </a:t>
            </a:r>
            <a:r>
              <a:rPr lang="en-US" b="1" dirty="0">
                <a:ea typeface="Calibri"/>
                <a:cs typeface="Times New Roman"/>
              </a:rPr>
              <a:t>IN INFORMATION</a:t>
            </a:r>
            <a:r>
              <a:rPr lang="en-US" sz="2800" b="1" dirty="0">
                <a:ea typeface="Calibri"/>
                <a:cs typeface="Times New Roman"/>
              </a:rPr>
              <a:t/>
            </a:r>
            <a:br>
              <a:rPr lang="en-US" sz="2800" b="1" dirty="0">
                <a:ea typeface="Calibri"/>
                <a:cs typeface="Times New Roman"/>
              </a:rPr>
            </a:br>
            <a:r>
              <a:rPr lang="en-US" b="1" dirty="0">
                <a:ea typeface="Calibri"/>
                <a:cs typeface="Times New Roman"/>
              </a:rPr>
              <a:t>CLICK 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SAVE</a:t>
            </a:r>
            <a:b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INCLUDE ONLY MINIMUM INFO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200400"/>
            <a:ext cx="5245100" cy="3291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620000" cy="1143000"/>
          </a:xfrm>
        </p:spPr>
        <p:txBody>
          <a:bodyPr/>
          <a:lstStyle/>
          <a:p>
            <a:r>
              <a:rPr lang="en-US" sz="4400" b="1" dirty="0" smtClean="0"/>
              <a:t>MANAGING CONTACTS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CONTACTS </a:t>
            </a:r>
            <a:r>
              <a:rPr lang="en-US" b="1" dirty="0"/>
              <a:t>CAN</a:t>
            </a:r>
            <a:r>
              <a:rPr lang="en-US" sz="3600" b="1" dirty="0"/>
              <a:t> BE </a:t>
            </a:r>
            <a:r>
              <a:rPr lang="en-US" sz="3600" b="1" dirty="0">
                <a:solidFill>
                  <a:srgbClr val="FF0000"/>
                </a:solidFill>
              </a:rPr>
              <a:t>IMPORTED</a:t>
            </a:r>
            <a:r>
              <a:rPr lang="en-US" sz="3600" b="1" dirty="0"/>
              <a:t> FROM ANOTHER </a:t>
            </a:r>
            <a:r>
              <a:rPr lang="en-US" sz="3600" b="1" dirty="0" smtClean="0"/>
              <a:t>EMAIL PROGRAM </a:t>
            </a:r>
          </a:p>
          <a:p>
            <a:r>
              <a:rPr lang="en-US" sz="2800" b="1" dirty="0" smtClean="0"/>
              <a:t>IE, YAHOO TO OUTLOOK</a:t>
            </a:r>
          </a:p>
          <a:p>
            <a:r>
              <a:rPr lang="en-US" sz="2800" b="1" dirty="0" smtClean="0"/>
              <a:t>GMAIL TO OUTLOOK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33401"/>
            <a:ext cx="4953000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a typeface="Calibri"/>
                <a:cs typeface="Times New Roman"/>
              </a:rPr>
              <a:t>WHAT WE WILL COVER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LOGGING IN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ea typeface="Calibri"/>
                <a:cs typeface="Times New Roman"/>
              </a:rPr>
              <a:t>READING EMAILS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COMPOSE &amp; SEND &amp; REPLY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FOLDERS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ln w="12256" cap="flat" cmpd="dbl" algn="ctr">
                  <a:solidFill>
                    <a:srgbClr val="000000"/>
                  </a:solidFill>
                  <a:prstDash val="solid"/>
                  <a:miter lim="0"/>
                </a:ln>
                <a:ea typeface="Calibri"/>
                <a:cs typeface="Times New Roman"/>
              </a:rPr>
              <a:t>SPAM &amp; JUNK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CONTACTS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b="1" dirty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SETTINGS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ea typeface="Calibri"/>
                <a:cs typeface="Times New Roman"/>
              </a:rPr>
              <a:t>MISC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</a:t>
            </a:r>
            <a:r>
              <a:rPr lang="en-US" dirty="0" smtClean="0">
                <a:solidFill>
                  <a:srgbClr val="FF0000"/>
                </a:solidFill>
              </a:rPr>
              <a:t>GEAR</a:t>
            </a:r>
            <a:r>
              <a:rPr lang="en-US" dirty="0" smtClean="0"/>
              <a:t> BY YOUR NAME</a:t>
            </a:r>
          </a:p>
          <a:p>
            <a:r>
              <a:rPr lang="en-US" dirty="0" smtClean="0"/>
              <a:t>CLICK ON </a:t>
            </a:r>
            <a:r>
              <a:rPr lang="en-US" dirty="0" smtClean="0">
                <a:solidFill>
                  <a:srgbClr val="FF0000"/>
                </a:solidFill>
              </a:rPr>
              <a:t>MORE MAIL SETTINGS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PRACTICE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LET STUDENTS PRACTICE SIGNING IN AND ASK QUESTIONS</a:t>
            </a:r>
          </a:p>
          <a:p>
            <a:pPr marL="628650" indent="-514350"/>
            <a:r>
              <a:rPr lang="en-US" sz="2800" b="1" cap="all" dirty="0" smtClean="0">
                <a:solidFill>
                  <a:srgbClr val="FF0000"/>
                </a:solidFill>
              </a:rPr>
              <a:t>Open your email</a:t>
            </a:r>
          </a:p>
          <a:p>
            <a:pPr marL="628650" indent="-514350"/>
            <a:r>
              <a:rPr lang="en-US" sz="2800" b="1" cap="all" dirty="0" smtClean="0">
                <a:solidFill>
                  <a:srgbClr val="FF0000"/>
                </a:solidFill>
              </a:rPr>
              <a:t>How many unread emails</a:t>
            </a:r>
          </a:p>
          <a:p>
            <a:pPr marL="628650" indent="-514350"/>
            <a:r>
              <a:rPr lang="en-US" sz="2800" b="1" cap="all" dirty="0" smtClean="0">
                <a:solidFill>
                  <a:srgbClr val="FF0000"/>
                </a:solidFill>
              </a:rPr>
              <a:t>Do you have SOME from me?</a:t>
            </a:r>
          </a:p>
          <a:p>
            <a:pPr marL="628650" indent="-514350"/>
            <a:r>
              <a:rPr lang="en-US" sz="2800" b="1" cap="all" dirty="0" smtClean="0">
                <a:solidFill>
                  <a:srgbClr val="FF0000"/>
                </a:solidFill>
              </a:rPr>
              <a:t>Hover mouse </a:t>
            </a:r>
          </a:p>
          <a:p>
            <a:pPr marL="628650" indent="-514350"/>
            <a:r>
              <a:rPr lang="en-US" sz="2800" b="1" cap="all" dirty="0" smtClean="0">
                <a:solidFill>
                  <a:srgbClr val="FF0000"/>
                </a:solidFill>
              </a:rPr>
              <a:t>Any questions about OPENING OR automatic opening</a:t>
            </a:r>
          </a:p>
          <a:p>
            <a:pPr marL="628650" indent="-514350">
              <a:buFont typeface="+mj-lt"/>
              <a:buAutoNum type="arabicPeriod"/>
            </a:pPr>
            <a:endParaRPr lang="en-US" sz="2800" b="1" dirty="0" smtClean="0"/>
          </a:p>
          <a:p>
            <a:pPr marL="628650" indent="-514350"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254115" cy="6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1"/>
            <a:ext cx="5029200" cy="569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a typeface="Calibri"/>
                <a:cs typeface="Times New Roman"/>
              </a:rPr>
              <a:t>WHAT WE WILL COVER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LOGGING IN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ea typeface="Calibri"/>
                <a:cs typeface="Times New Roman"/>
              </a:rPr>
              <a:t>READING EMAILS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b="1" dirty="0" smtClean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WRITE, SEND </a:t>
            </a:r>
            <a:r>
              <a:rPr lang="en-US" sz="3200" b="1" dirty="0">
                <a:ln w="889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&amp; REPLY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FOLDERS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ln w="12256" cap="flat" cmpd="dbl" algn="ctr">
                  <a:solidFill>
                    <a:srgbClr val="000000"/>
                  </a:solidFill>
                  <a:prstDash val="solid"/>
                  <a:miter lim="0"/>
                </a:ln>
                <a:ea typeface="Calibri"/>
                <a:cs typeface="Times New Roman"/>
              </a:rPr>
              <a:t>SPAM &amp; JUNK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a typeface="Calibri"/>
                <a:cs typeface="Times New Roman"/>
              </a:rPr>
              <a:t>CONTACTS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Times New Roman"/>
              </a:rPr>
              <a:t>SETTINGS</a:t>
            </a: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b="1" dirty="0" err="1" smtClean="0">
                <a:ln w="12256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Misc</a:t>
            </a:r>
            <a:endParaRPr lang="en-US" sz="3200" b="1" dirty="0" smtClean="0">
              <a:ln w="12256" cap="flat" cmpd="dbl" algn="ctr">
                <a:solidFill>
                  <a:srgbClr val="D02E29"/>
                </a:solidFill>
                <a:prstDash val="solid"/>
                <a:miter lim="0"/>
              </a:ln>
              <a:gradFill>
                <a:gsLst>
                  <a:gs pos="10000">
                    <a:srgbClr val="FBF3F3"/>
                  </a:gs>
                  <a:gs pos="60000">
                    <a:srgbClr val="F3D8D8"/>
                  </a:gs>
                  <a:gs pos="100000">
                    <a:srgbClr val="E38C8A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ea typeface="Calibri"/>
              <a:cs typeface="Times New Roman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b="1" dirty="0" smtClean="0">
                <a:ea typeface="Calibri"/>
                <a:cs typeface="Times New Roman"/>
              </a:rPr>
              <a:t>Where </a:t>
            </a:r>
            <a:r>
              <a:rPr lang="en-US" b="1" dirty="0">
                <a:ea typeface="Calibri"/>
                <a:cs typeface="Times New Roman"/>
              </a:rPr>
              <a:t>is Hotmail </a:t>
            </a:r>
            <a:r>
              <a:rPr lang="en-US" b="1" dirty="0" err="1">
                <a:ea typeface="Calibri"/>
                <a:cs typeface="Times New Roman"/>
              </a:rPr>
              <a:t>eMail</a:t>
            </a:r>
            <a:r>
              <a:rPr lang="en-US" b="1" dirty="0">
                <a:ea typeface="Calibri"/>
                <a:cs typeface="Times New Roman"/>
              </a:rPr>
              <a:t> help located?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http://www.freeemailtutorials.com/windowsLiveMail/meetWindowsLiveMail/index.htm</a:t>
            </a:r>
            <a:endParaRPr lang="en-US" sz="16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NOTICE TOPICAL LIST IN LEFT COLUMN STARTING ON PAGE 2.</a:t>
            </a:r>
            <a:endParaRPr lang="en-US" sz="16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USE SEARCH BAR TO FIND YOUR </a:t>
            </a:r>
            <a:r>
              <a:rPr lang="en-US" b="1" dirty="0" smtClean="0">
                <a:ea typeface="Calibri"/>
                <a:cs typeface="Times New Roman"/>
              </a:rPr>
              <a:t>TOPIC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http://windows.microsoft.com/en-US/hotmail/hotmail-help</a:t>
            </a:r>
            <a:endParaRPr lang="en-US" b="1" u="sng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a typeface="Calibri"/>
                <a:cs typeface="Times New Roman"/>
              </a:rPr>
              <a:t>Ben just sent you an email containing these two links that you can click on.</a:t>
            </a:r>
            <a:endParaRPr lang="en-US" sz="2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b="1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Add </a:t>
            </a:r>
            <a:r>
              <a:rPr lang="en-US" b="1" dirty="0"/>
              <a:t>another email account in Windows Live Mail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2"/>
            <a:ext cx="8229600" cy="414496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2025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FFFFFF"/>
                </a:solidFill>
                <a:effectLst/>
                <a:latin typeface="Verdana"/>
                <a:ea typeface="Times New Roman"/>
                <a:cs typeface="Times New Roman"/>
              </a:rPr>
              <a:t>AMail</a:t>
            </a:r>
            <a:endParaRPr lang="en-US" sz="2800" dirty="0">
              <a:ea typeface="Calibri"/>
              <a:cs typeface="Times New Roman"/>
            </a:endParaRPr>
          </a:p>
          <a:p>
            <a:r>
              <a:rPr lang="en-US" dirty="0" smtClean="0"/>
              <a:t>Under Options, More Options, </a:t>
            </a:r>
          </a:p>
          <a:p>
            <a:r>
              <a:rPr lang="en-US" u="sng" dirty="0" smtClean="0">
                <a:hlinkClick r:id="rId2"/>
              </a:rPr>
              <a:t>Sending/receiving </a:t>
            </a:r>
            <a:r>
              <a:rPr lang="en-US" u="sng" dirty="0">
                <a:hlinkClick r:id="rId2"/>
              </a:rPr>
              <a:t>email from other </a:t>
            </a:r>
            <a:r>
              <a:rPr lang="en-US" u="sng" dirty="0" smtClean="0">
                <a:hlinkClick r:id="rId2"/>
              </a:rPr>
              <a:t>accounts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CLICK “GO TO”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OPENS A CALENDER</a:t>
            </a:r>
          </a:p>
          <a:p>
            <a:r>
              <a:rPr lang="en-US" b="1" dirty="0" smtClean="0"/>
              <a:t>ALLOWS YOU TO SELECT A </a:t>
            </a:r>
            <a:r>
              <a:rPr lang="en-US" b="1" dirty="0" smtClean="0">
                <a:solidFill>
                  <a:srgbClr val="FF0000"/>
                </a:solidFill>
              </a:rPr>
              <a:t>DATE</a:t>
            </a:r>
            <a:r>
              <a:rPr lang="en-US" b="1" dirty="0" smtClean="0"/>
              <a:t> TO SEE EMAILS FROM A PARTICULAR DATE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94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791200" cy="28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6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DID </a:t>
            </a:r>
            <a:r>
              <a:rPr lang="en-US" sz="3100" b="1" dirty="0"/>
              <a:t>I EXPLAIN </a:t>
            </a:r>
            <a:r>
              <a:rPr lang="en-US" sz="3100" b="1" dirty="0" smtClean="0"/>
              <a:t>FUNNY FACE TO </a:t>
            </a:r>
            <a:r>
              <a:rPr lang="en-US" sz="3100" b="1" dirty="0"/>
              <a:t>THE LEFT OF </a:t>
            </a:r>
            <a:r>
              <a:rPr lang="en-US" sz="3100" b="1" dirty="0" smtClean="0"/>
              <a:t>GEAR AND MY NAME</a:t>
            </a:r>
            <a:r>
              <a:rPr lang="en-US" sz="3100" b="1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b="1" cap="all" dirty="0" smtClean="0"/>
              <a:t>Opens Messenger</a:t>
            </a:r>
          </a:p>
          <a:p>
            <a:pPr lvl="1"/>
            <a:r>
              <a:rPr lang="en-US" sz="3200" b="1" cap="all" dirty="0" smtClean="0"/>
              <a:t>Themes</a:t>
            </a:r>
          </a:p>
          <a:p>
            <a:pPr lvl="1"/>
            <a:r>
              <a:rPr lang="en-US" sz="3200" b="1" cap="all" dirty="0" smtClean="0"/>
              <a:t>Privacy Settings</a:t>
            </a:r>
          </a:p>
          <a:p>
            <a:pPr lvl="1"/>
            <a:r>
              <a:rPr lang="en-US" sz="3200" b="1" cap="all" dirty="0" smtClean="0"/>
              <a:t>Account</a:t>
            </a:r>
          </a:p>
          <a:p>
            <a:pPr lvl="1"/>
            <a:r>
              <a:rPr lang="en-US" sz="3200" b="1" cap="all" dirty="0" smtClean="0"/>
              <a:t>Options</a:t>
            </a:r>
          </a:p>
          <a:p>
            <a:pPr lvl="1"/>
            <a:r>
              <a:rPr lang="en-US" sz="3200" b="1" cap="all" dirty="0" smtClean="0"/>
              <a:t>Can sign into other email accounts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</a:t>
            </a:r>
            <a:r>
              <a:rPr lang="en-US" smtClean="0"/>
              <a:t>these symbols mean?</a:t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96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0475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478435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57400" y="5257800"/>
            <a:ext cx="1981200" cy="533400"/>
          </a:xfrm>
          <a:prstGeom prst="roundRect">
            <a:avLst/>
          </a:prstGeom>
          <a:noFill/>
          <a:ln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HELP</a:t>
            </a:r>
            <a:r>
              <a:rPr lang="en-US" dirty="0" smtClean="0"/>
              <a:t> OPENS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19540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9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C700-1D54-42B5-AA7D-33156A87BCE1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27617</TotalTime>
  <Words>3004</Words>
  <Application>Microsoft Office PowerPoint</Application>
  <PresentationFormat>Letter Paper (8.5x11 in)</PresentationFormat>
  <Paragraphs>705</Paragraphs>
  <Slides>155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56" baseType="lpstr">
      <vt:lpstr>Office Theme</vt:lpstr>
      <vt:lpstr>OUTLOOK Hotmail eMail </vt:lpstr>
      <vt:lpstr>WHAT WE WILL COVER</vt:lpstr>
      <vt:lpstr>Turn your computer on</vt:lpstr>
      <vt:lpstr>SIGN IN TO YOUR EMAIL</vt:lpstr>
      <vt:lpstr>AUTOMATICALLY OPEN EMAIL</vt:lpstr>
      <vt:lpstr>SIGN IN TO MICROSOFT</vt:lpstr>
      <vt:lpstr> WHAT DO YOU SEE? </vt:lpstr>
      <vt:lpstr>OUTLOOK EMAIL CURRENTLY</vt:lpstr>
      <vt:lpstr>IT IS PRACTICE TIME</vt:lpstr>
      <vt:lpstr> WHAT WE WILL COVER </vt:lpstr>
      <vt:lpstr>CLICK ARROW BY VIEW ALL</vt:lpstr>
      <vt:lpstr>CLICK ON GEAR</vt:lpstr>
      <vt:lpstr> opening an email from the inbox </vt:lpstr>
      <vt:lpstr>ONCE IN FULL VIEW</vt:lpstr>
      <vt:lpstr>PREVIEW PANE OPTIONS</vt:lpstr>
      <vt:lpstr>CLICK ACTION ARROW</vt:lpstr>
      <vt:lpstr>LETS REVIEW WHAT WE HAVE COVERED </vt:lpstr>
      <vt:lpstr> ADJUSTING SIZE OF PREVIEW PANE </vt:lpstr>
      <vt:lpstr>PREVIEW TO FULL VIEW</vt:lpstr>
      <vt:lpstr>OUTLOOK TOOL BAR</vt:lpstr>
      <vt:lpstr>REFRESH YOUR EMAILS</vt:lpstr>
      <vt:lpstr>ALL THESE OPTIONS LET YOU DEAL WITH INDIVIDUAL EMAILS EFFICIENTLY</vt:lpstr>
      <vt:lpstr>LET’S REVIEW </vt:lpstr>
      <vt:lpstr>DELETING EMAILS</vt:lpstr>
      <vt:lpstr>WAYS TO DELETE EMAILS</vt:lpstr>
      <vt:lpstr>WAYS TO DELETE AN INDIVIDUAL EMAIL AS YOU PREVIEW</vt:lpstr>
      <vt:lpstr>DELETE FULLVIEW EMAILS AS YOU READ</vt:lpstr>
      <vt:lpstr>UN-DELETING (RESTORING) A DELETED EMAIL</vt:lpstr>
      <vt:lpstr>PRINTING AN EMAIL</vt:lpstr>
      <vt:lpstr>REFRESH YOUR EMAILS</vt:lpstr>
      <vt:lpstr> CLICK ARROW BY “CATEGORIES” TO ADD CATEGORIES TO EMAILS</vt:lpstr>
      <vt:lpstr>CAN MANAGE CATEGORIES</vt:lpstr>
      <vt:lpstr>  LET’S REVIEW AGAIN </vt:lpstr>
      <vt:lpstr> eMail Search box </vt:lpstr>
      <vt:lpstr>HOW TO DOWNLOAD FILES ATTACHED TO AN EMAIL</vt:lpstr>
      <vt:lpstr>OPENING AN ATTACHMENT</vt:lpstr>
      <vt:lpstr>MORE REVIEW </vt:lpstr>
      <vt:lpstr>PowerPoint Presentation</vt:lpstr>
      <vt:lpstr>IDENTIFY PARTS OF NEW EMAIL</vt:lpstr>
      <vt:lpstr>ADDING RECIPIENTS TO YOUR EMAIL</vt:lpstr>
      <vt:lpstr> USING Cc AND Bcc </vt:lpstr>
      <vt:lpstr>USING Bcc</vt:lpstr>
      <vt:lpstr>TIP</vt:lpstr>
      <vt:lpstr> NEW EMAIL SUBJECT LINE </vt:lpstr>
      <vt:lpstr>CUT - COPY - PASTE</vt:lpstr>
      <vt:lpstr>ADDITIONAL FORMATTING</vt:lpstr>
      <vt:lpstr>REVIEW AGAIN </vt:lpstr>
      <vt:lpstr>CONVERSATIONS</vt:lpstr>
      <vt:lpstr>SETTING UP CONVERSATIONS</vt:lpstr>
      <vt:lpstr>SET UP CONVERSATIONS</vt:lpstr>
      <vt:lpstr>ATTACHMENTS TO EMAILS</vt:lpstr>
      <vt:lpstr>TIP- WHERE IS MY ATTACHMENT?</vt:lpstr>
      <vt:lpstr>ATTACHMENTS</vt:lpstr>
      <vt:lpstr> ATTACH PHOTO </vt:lpstr>
      <vt:lpstr>ADD A SIGNATURE TO YOUR EMAIL </vt:lpstr>
      <vt:lpstr> SEND YOUR NEW EMAIL </vt:lpstr>
      <vt:lpstr>SEND/SAVE DRAFT/OPTIONS</vt:lpstr>
      <vt:lpstr>WHAT IS RICH TEXT</vt:lpstr>
      <vt:lpstr>SENDING EMAIL</vt:lpstr>
      <vt:lpstr>ONCE EMAIL IS SENT YOU WILL BE PROMPTED TO ADD RECIPIENT AS NEW CONTACT</vt:lpstr>
      <vt:lpstr>NOTE</vt:lpstr>
      <vt:lpstr> REPLY TO AN EMAIL </vt:lpstr>
      <vt:lpstr>REPLY TO AN EMAIL -2</vt:lpstr>
      <vt:lpstr>FORWARD </vt:lpstr>
      <vt:lpstr>  EMAIL ETIQUETTE WHEN FORWARDING </vt:lpstr>
      <vt:lpstr>REMOVE ADDRESSES</vt:lpstr>
      <vt:lpstr> LET STUDENTS PRACTICE </vt:lpstr>
      <vt:lpstr>PowerPoint Presentation</vt:lpstr>
      <vt:lpstr>CLICKING ON BLACK ARROWS</vt:lpstr>
      <vt:lpstr>LEFT SIDE FOLDERS EVERYONES WILL BE DIFFERENT</vt:lpstr>
      <vt:lpstr>JUNK OPTION</vt:lpstr>
      <vt:lpstr>SWEEP OPTION</vt:lpstr>
      <vt:lpstr>MOVE TO OPTION</vt:lpstr>
      <vt:lpstr>ADDITIONAL OPTIONS (***)</vt:lpstr>
      <vt:lpstr> OTHER FOLDER OPTIONS </vt:lpstr>
      <vt:lpstr>PowerPoint Presentation</vt:lpstr>
      <vt:lpstr>OUTLOOK MANAGES SPAM</vt:lpstr>
      <vt:lpstr> EMAIL SETTINGS </vt:lpstr>
      <vt:lpstr>FILTERS AND REPORTING</vt:lpstr>
      <vt:lpstr>GET A OUTLOOK EMAIL ALIASES</vt:lpstr>
      <vt:lpstr>MARK EMAIL AS JUNK</vt:lpstr>
      <vt:lpstr>UNSUBSCRIBE</vt:lpstr>
      <vt:lpstr>PowerPoint Presentation</vt:lpstr>
      <vt:lpstr> CONTACTS </vt:lpstr>
      <vt:lpstr>CONTACTS -2</vt:lpstr>
      <vt:lpstr>  FILL IN INFORMATION CLICK SAVE INCLUDE ONLY MINIMUM INFO </vt:lpstr>
      <vt:lpstr>MANAGING CONTACTS</vt:lpstr>
      <vt:lpstr>PowerPoint Presentation</vt:lpstr>
      <vt:lpstr>PATH TO SETTINGS</vt:lpstr>
      <vt:lpstr>PowerPoint Presentation</vt:lpstr>
      <vt:lpstr>PowerPoint Presentation</vt:lpstr>
      <vt:lpstr> Where is Hotmail eMail help located? </vt:lpstr>
      <vt:lpstr> Add another email account in Windows Live Mail </vt:lpstr>
      <vt:lpstr>CLICK “GO TO”</vt:lpstr>
      <vt:lpstr> DID I EXPLAIN FUNNY FACE TO THE LEFT OF GEAR AND MY NAME? </vt:lpstr>
      <vt:lpstr>What do these symbols mean? </vt:lpstr>
      <vt:lpstr>PowerPoint Presentation</vt:lpstr>
      <vt:lpstr>WHEN HELP OPENS </vt:lpstr>
      <vt:lpstr>PowerPoint Presentation</vt:lpstr>
      <vt:lpstr>OUTLOOK EMAIL VERSION</vt:lpstr>
      <vt:lpstr>REASONS TO USE OUTLOOK</vt:lpstr>
      <vt:lpstr>THE CLASSIC VERSION OF HOTMAIL</vt:lpstr>
      <vt:lpstr>HOTMAIL VS OUTLOOK</vt:lpstr>
      <vt:lpstr>SIGN UP FOR NEW HOTMAIL ACCOUNT</vt:lpstr>
      <vt:lpstr>PowerPoint Presentation</vt:lpstr>
      <vt:lpstr>HELP TO SET UP NEW ACCOUNT</vt:lpstr>
      <vt:lpstr>PowerPoint Presentation</vt:lpstr>
      <vt:lpstr>SAVE YOUR BOOKMARKS TO HTML</vt:lpstr>
      <vt:lpstr>HELP TOPICS</vt:lpstr>
      <vt:lpstr>OCCASIONAL LOG IN PROBLEMS</vt:lpstr>
      <vt:lpstr> WE WILL POINT OUT A FEW </vt:lpstr>
      <vt:lpstr>PowerPoint Presentation</vt:lpstr>
      <vt:lpstr>PowerPoint Presentation</vt:lpstr>
      <vt:lpstr>PowerPoint Presentation</vt:lpstr>
      <vt:lpstr>MAKE HOTMAIL WORK FOR YOU</vt:lpstr>
      <vt:lpstr>Personalize your Hotmail</vt:lpstr>
      <vt:lpstr>IN OUTLOOK YOU CAN ARRANGE BY</vt:lpstr>
      <vt:lpstr>OUTLOOK HAS SKYPE</vt:lpstr>
      <vt:lpstr>PowerPoint Presentation</vt:lpstr>
      <vt:lpstr>EMAIL HANDLING OPTIONS</vt:lpstr>
      <vt:lpstr>WHAT IS OUTLOOK.COM</vt:lpstr>
      <vt:lpstr>PowerPoint Presentation</vt:lpstr>
      <vt:lpstr>GO TO</vt:lpstr>
      <vt:lpstr>BEFORE DIVING INTO HOTMAIL</vt:lpstr>
      <vt:lpstr>PowerPoint Presentation</vt:lpstr>
      <vt:lpstr>PowerPoint Presentation</vt:lpstr>
      <vt:lpstr> MISCELLANEOUS FEATURES </vt:lpstr>
      <vt:lpstr>EMAIL OPTIONS</vt:lpstr>
      <vt:lpstr>PowerPoint Presentation</vt:lpstr>
      <vt:lpstr> CONTACT LIST OPTIONS CLICK GEAR RIGHT TOP </vt:lpstr>
      <vt:lpstr>OFFERS TO UPDATE</vt:lpstr>
      <vt:lpstr>Tips 1</vt:lpstr>
      <vt:lpstr>Tips -2</vt:lpstr>
      <vt:lpstr>TIPS -3</vt:lpstr>
      <vt:lpstr>PowerPoint Presentation</vt:lpstr>
      <vt:lpstr>RECALLING A HOTMAIL EMAIL</vt:lpstr>
      <vt:lpstr>PowerPoint Presentation</vt:lpstr>
      <vt:lpstr> WHEN YOU CLICK THE “TO” BOX THE CONTACT LIST OPENS UP. </vt:lpstr>
      <vt:lpstr>PowerPoint Presentation</vt:lpstr>
      <vt:lpstr>EMAIL “CATEGORIES” OPTIONS</vt:lpstr>
      <vt:lpstr>EMAIL “MOVE TO” OPTIONS</vt:lpstr>
      <vt:lpstr> MARKING AN EMAIL </vt:lpstr>
      <vt:lpstr>SWEEP OPTION</vt:lpstr>
      <vt:lpstr>AUTOMATIC PROMPTS</vt:lpstr>
      <vt:lpstr>HOTMAIL EMAIL “MOVE TO” OPTIONS</vt:lpstr>
      <vt:lpstr> TOOL BAR CONTAINS OPTIONS TO DEAL WITH AN OPEN EMAIL </vt:lpstr>
      <vt:lpstr> MORE EMAIL HANDLING OPTIONS CLICK DOWN ARROW AFTER REPLY </vt:lpstr>
      <vt:lpstr>HOVER YOUR MOUSE OVER THE SHADOW ITEMS ON A MESSAGE  </vt:lpstr>
      <vt:lpstr> OPEN EMAIL ACTION BUTTONS SHOWN IN PREVIEW PANE RIGHT HAND SIDE UNDER TIME OR DATE</vt:lpstr>
      <vt:lpstr>READING PANE OPTIONS SETTINGS (upper right hand corner of screen under your name)</vt:lpstr>
      <vt:lpstr>USING THE INBOX FEATURES BAR</vt:lpstr>
      <vt:lpstr> TODAY’S VERSION OF HOTMAIL.COM </vt:lpstr>
      <vt:lpstr>HOTMAIL BUILT TO BE SAFE </vt:lpstr>
      <vt:lpstr>PowerPoint Presentation</vt:lpstr>
      <vt:lpstr>USING TOOLBAR FEATURES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Hotmail eMail</dc:title>
  <dc:creator>Ben Tarbell</dc:creator>
  <cp:lastModifiedBy>Ben Tarbell</cp:lastModifiedBy>
  <cp:revision>297</cp:revision>
  <cp:lastPrinted>2013-01-14T03:53:29Z</cp:lastPrinted>
  <dcterms:created xsi:type="dcterms:W3CDTF">2012-12-26T18:03:41Z</dcterms:created>
  <dcterms:modified xsi:type="dcterms:W3CDTF">2013-03-13T23:58:00Z</dcterms:modified>
</cp:coreProperties>
</file>